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7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  <p:sldMasterId id="2147483807" r:id="rId2"/>
    <p:sldMasterId id="2147483931" r:id="rId3"/>
    <p:sldMasterId id="2147483955" r:id="rId4"/>
    <p:sldMasterId id="2147484213" r:id="rId5"/>
    <p:sldMasterId id="2147484217" r:id="rId6"/>
    <p:sldMasterId id="2147484219" r:id="rId7"/>
    <p:sldMasterId id="2147484232" r:id="rId8"/>
  </p:sldMasterIdLst>
  <p:notesMasterIdLst>
    <p:notesMasterId r:id="rId133"/>
  </p:notesMasterIdLst>
  <p:sldIdLst>
    <p:sldId id="896" r:id="rId9"/>
    <p:sldId id="714" r:id="rId10"/>
    <p:sldId id="903" r:id="rId11"/>
    <p:sldId id="898" r:id="rId12"/>
    <p:sldId id="899" r:id="rId13"/>
    <p:sldId id="904" r:id="rId14"/>
    <p:sldId id="900" r:id="rId15"/>
    <p:sldId id="901" r:id="rId16"/>
    <p:sldId id="905" r:id="rId17"/>
    <p:sldId id="906" r:id="rId18"/>
    <p:sldId id="907" r:id="rId19"/>
    <p:sldId id="902" r:id="rId20"/>
    <p:sldId id="908" r:id="rId21"/>
    <p:sldId id="911" r:id="rId22"/>
    <p:sldId id="910" r:id="rId23"/>
    <p:sldId id="912" r:id="rId24"/>
    <p:sldId id="948" r:id="rId25"/>
    <p:sldId id="949" r:id="rId26"/>
    <p:sldId id="950" r:id="rId27"/>
    <p:sldId id="947" r:id="rId28"/>
    <p:sldId id="954" r:id="rId29"/>
    <p:sldId id="955" r:id="rId30"/>
    <p:sldId id="956" r:id="rId31"/>
    <p:sldId id="957" r:id="rId32"/>
    <p:sldId id="958" r:id="rId33"/>
    <p:sldId id="959" r:id="rId34"/>
    <p:sldId id="953" r:id="rId35"/>
    <p:sldId id="914" r:id="rId36"/>
    <p:sldId id="913" r:id="rId37"/>
    <p:sldId id="960" r:id="rId38"/>
    <p:sldId id="967" r:id="rId39"/>
    <p:sldId id="961" r:id="rId40"/>
    <p:sldId id="968" r:id="rId41"/>
    <p:sldId id="969" r:id="rId42"/>
    <p:sldId id="970" r:id="rId43"/>
    <p:sldId id="974" r:id="rId44"/>
    <p:sldId id="971" r:id="rId45"/>
    <p:sldId id="972" r:id="rId46"/>
    <p:sldId id="976" r:id="rId47"/>
    <p:sldId id="975" r:id="rId48"/>
    <p:sldId id="916" r:id="rId49"/>
    <p:sldId id="909" r:id="rId50"/>
    <p:sldId id="917" r:id="rId51"/>
    <p:sldId id="918" r:id="rId52"/>
    <p:sldId id="919" r:id="rId53"/>
    <p:sldId id="920" r:id="rId54"/>
    <p:sldId id="921" r:id="rId55"/>
    <p:sldId id="922" r:id="rId56"/>
    <p:sldId id="923" r:id="rId57"/>
    <p:sldId id="924" r:id="rId58"/>
    <p:sldId id="925" r:id="rId59"/>
    <p:sldId id="926" r:id="rId60"/>
    <p:sldId id="927" r:id="rId61"/>
    <p:sldId id="928" r:id="rId62"/>
    <p:sldId id="738" r:id="rId63"/>
    <p:sldId id="929" r:id="rId64"/>
    <p:sldId id="930" r:id="rId65"/>
    <p:sldId id="932" r:id="rId66"/>
    <p:sldId id="934" r:id="rId67"/>
    <p:sldId id="935" r:id="rId68"/>
    <p:sldId id="936" r:id="rId69"/>
    <p:sldId id="937" r:id="rId70"/>
    <p:sldId id="938" r:id="rId71"/>
    <p:sldId id="939" r:id="rId72"/>
    <p:sldId id="933" r:id="rId73"/>
    <p:sldId id="702" r:id="rId74"/>
    <p:sldId id="716" r:id="rId75"/>
    <p:sldId id="718" r:id="rId76"/>
    <p:sldId id="721" r:id="rId77"/>
    <p:sldId id="720" r:id="rId78"/>
    <p:sldId id="719" r:id="rId79"/>
    <p:sldId id="942" r:id="rId80"/>
    <p:sldId id="735" r:id="rId81"/>
    <p:sldId id="736" r:id="rId82"/>
    <p:sldId id="739" r:id="rId83"/>
    <p:sldId id="741" r:id="rId84"/>
    <p:sldId id="728" r:id="rId85"/>
    <p:sldId id="724" r:id="rId86"/>
    <p:sldId id="727" r:id="rId87"/>
    <p:sldId id="729" r:id="rId88"/>
    <p:sldId id="744" r:id="rId89"/>
    <p:sldId id="940" r:id="rId90"/>
    <p:sldId id="931" r:id="rId91"/>
    <p:sldId id="757" r:id="rId92"/>
    <p:sldId id="760" r:id="rId93"/>
    <p:sldId id="761" r:id="rId94"/>
    <p:sldId id="762" r:id="rId95"/>
    <p:sldId id="758" r:id="rId96"/>
    <p:sldId id="763" r:id="rId97"/>
    <p:sldId id="764" r:id="rId98"/>
    <p:sldId id="765" r:id="rId99"/>
    <p:sldId id="766" r:id="rId100"/>
    <p:sldId id="767" r:id="rId101"/>
    <p:sldId id="768" r:id="rId102"/>
    <p:sldId id="769" r:id="rId103"/>
    <p:sldId id="770" r:id="rId104"/>
    <p:sldId id="771" r:id="rId105"/>
    <p:sldId id="772" r:id="rId106"/>
    <p:sldId id="785" r:id="rId107"/>
    <p:sldId id="780" r:id="rId108"/>
    <p:sldId id="782" r:id="rId109"/>
    <p:sldId id="783" r:id="rId110"/>
    <p:sldId id="798" r:id="rId111"/>
    <p:sldId id="799" r:id="rId112"/>
    <p:sldId id="806" r:id="rId113"/>
    <p:sldId id="794" r:id="rId114"/>
    <p:sldId id="800" r:id="rId115"/>
    <p:sldId id="801" r:id="rId116"/>
    <p:sldId id="802" r:id="rId117"/>
    <p:sldId id="805" r:id="rId118"/>
    <p:sldId id="807" r:id="rId119"/>
    <p:sldId id="808" r:id="rId120"/>
    <p:sldId id="822" r:id="rId121"/>
    <p:sldId id="810" r:id="rId122"/>
    <p:sldId id="817" r:id="rId123"/>
    <p:sldId id="818" r:id="rId124"/>
    <p:sldId id="819" r:id="rId125"/>
    <p:sldId id="820" r:id="rId126"/>
    <p:sldId id="821" r:id="rId127"/>
    <p:sldId id="941" r:id="rId128"/>
    <p:sldId id="943" r:id="rId129"/>
    <p:sldId id="945" r:id="rId130"/>
    <p:sldId id="946" r:id="rId131"/>
    <p:sldId id="610" r:id="rId132"/>
  </p:sldIdLst>
  <p:sldSz cx="9906000" cy="6858000" type="A4"/>
  <p:notesSz cx="6858000" cy="9144000"/>
  <p:defaultTextStyle>
    <a:defPPr>
      <a:defRPr lang="ko-KR"/>
    </a:defPPr>
    <a:lvl1pPr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99CCFF"/>
    <a:srgbClr val="6699FF"/>
    <a:srgbClr val="FFCC66"/>
    <a:srgbClr val="FFCC00"/>
    <a:srgbClr val="FFFF99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7358" autoAdjust="0"/>
  </p:normalViewPr>
  <p:slideViewPr>
    <p:cSldViewPr>
      <p:cViewPr varScale="1">
        <p:scale>
          <a:sx n="95" d="100"/>
          <a:sy n="95" d="100"/>
        </p:scale>
        <p:origin x="-114" y="-120"/>
      </p:cViewPr>
      <p:guideLst>
        <p:guide orient="horz" pos="2160"/>
        <p:guide orient="horz" pos="754"/>
        <p:guide orient="horz" pos="119"/>
        <p:guide orient="horz" pos="4156"/>
        <p:guide orient="horz" pos="1094"/>
        <p:guide pos="3120"/>
        <p:guide pos="262"/>
        <p:guide pos="5978"/>
        <p:guide pos="512"/>
        <p:guide pos="57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668"/>
    </p:cViewPr>
  </p:sorterViewPr>
  <p:notesViewPr>
    <p:cSldViewPr>
      <p:cViewPr varScale="1">
        <p:scale>
          <a:sx n="74" d="100"/>
          <a:sy n="74" d="100"/>
        </p:scale>
        <p:origin x="-216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28" Type="http://schemas.openxmlformats.org/officeDocument/2006/relationships/slide" Target="slides/slide12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34" Type="http://schemas.openxmlformats.org/officeDocument/2006/relationships/presProps" Target="presProps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slide" Target="slides/slide116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35" Type="http://schemas.openxmlformats.org/officeDocument/2006/relationships/viewProps" Target="viewProps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slide" Target="slides/slide123.xml"/><Relationship Id="rId136" Type="http://schemas.openxmlformats.org/officeDocument/2006/relationships/theme" Target="theme/theme1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ABBECE4-09A5-4A05-B416-D6AEC8F8529F}" type="datetimeFigureOut">
              <a:rPr lang="ko-KR" altLang="en-US"/>
              <a:pPr>
                <a:defRPr/>
              </a:pPr>
              <a:t>2016-06-23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48475120-2B95-4445-ABF6-EE09CDBEACA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214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121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122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123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46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47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48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49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50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51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52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53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54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56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75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898B2FB0-CFF6-4EC5-8901-CF85B58AC7C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9440DC7-5F11-4623-94B6-081087FCA4B0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310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87D00993-7918-424D-B67C-0C09A24313C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413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BF8E925-226E-4E66-9BAE-F497A9CFC7C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720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C6C16C1-E371-4F39-85B8-144B32D2B579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822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2EE5289-E9A2-46A1-8B6B-4F05B19B37B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130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03604EF-73AE-41BB-81A3-8F0982652CE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214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54333ECB-F4C6-42D0-BA67-CC443C90626C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91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06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08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" name="모서리가 둥근 직사각형 5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chemeClr val="bg1"/>
                </a:solidFill>
                <a:latin typeface="@산돌퍼즐Bk"/>
              </a:endParaRPr>
            </a:p>
          </p:txBody>
        </p:sp>
        <p:sp>
          <p:nvSpPr>
            <p:cNvPr id="5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09930" y="391597"/>
            <a:ext cx="82296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0B502932-42D3-4552-93DE-6498C301051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98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569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43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68571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95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38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25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21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51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25461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0649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55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92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2A90E46-2584-451C-BA50-F5318F31924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09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A6B444D-3CA3-4233-A327-37AEB3CD435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381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FF32A35-F83B-4BC3-A46C-58CBFDF5F666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41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77BD09A-CF7D-4008-902E-037927343B4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29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B32702D-5488-42F1-8F74-F0848A9F03E6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820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AC71E7B1-7FFB-4B2E-B781-B6D569328AF0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2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7157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70E794B5-A983-4C82-B2E3-9CE65981619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1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28C4663-AADC-46DC-8D7D-214B42077C6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76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5CD5D4C-A9A4-430B-BDE3-D3A4F83EFA7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11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78516C4-D8DA-422C-BF35-B6579F6B30A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916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C14E5326-6227-4434-91B5-ADAB3572C12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20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21300000">
            <a:off x="408176" y="644525"/>
            <a:ext cx="8617877" cy="5384800"/>
          </a:xfrm>
          <a:prstGeom prst="rect">
            <a:avLst/>
          </a:prstGeom>
          <a:solidFill>
            <a:srgbClr val="CAD2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898650" y="1282700"/>
            <a:ext cx="8007350" cy="3898900"/>
          </a:xfrm>
          <a:prstGeom prst="rect">
            <a:avLst/>
          </a:prstGeom>
          <a:solidFill>
            <a:srgbClr val="0A7F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9593" y="1371601"/>
            <a:ext cx="3776063" cy="1774825"/>
          </a:xfrm>
        </p:spPr>
        <p:txBody>
          <a:bodyPr anchor="b">
            <a:normAutofit/>
          </a:bodyPr>
          <a:lstStyle>
            <a:lvl1pPr algn="l">
              <a:lnSpc>
                <a:spcPts val="28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7100" y="3352800"/>
            <a:ext cx="3788555" cy="685800"/>
          </a:xfrm>
        </p:spPr>
        <p:txBody>
          <a:bodyPr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917344" y="6645275"/>
            <a:ext cx="23114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8"/>
          <p:cNvGrpSpPr>
            <a:grpSpLocks/>
          </p:cNvGrpSpPr>
          <p:nvPr userDrawn="1"/>
        </p:nvGrpSpPr>
        <p:grpSpPr bwMode="auto">
          <a:xfrm>
            <a:off x="246647" y="736182"/>
            <a:ext cx="9679016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35758" y="391597"/>
            <a:ext cx="89154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858347" y="6645275"/>
            <a:ext cx="23114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3" y="704850"/>
            <a:ext cx="856721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91733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" name="모서리가 둥근 직사각형 5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prstClr val="white"/>
                </a:solidFill>
                <a:latin typeface="@산돌퍼즐Bk"/>
              </a:endParaRPr>
            </a:p>
          </p:txBody>
        </p:sp>
        <p:sp>
          <p:nvSpPr>
            <p:cNvPr id="5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09930" y="391597"/>
            <a:ext cx="82296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- </a:t>
            </a:r>
            <a:fld id="{8E2153C7-255E-4F42-A84F-D8447C71E52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prstClr val="black"/>
                </a:solidFill>
              </a:rPr>
              <a:t> -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8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0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556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30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73902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914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955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295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865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810561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73317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9888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8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343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" name="모서리가 둥근 직사각형 3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/>
          </p:spPr>
          <p:txBody>
            <a:bodyPr wrap="none" lIns="144000" rIns="144000" anchor="ctr"/>
            <a:lstStyle/>
            <a:p>
              <a:pPr marL="825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en-US" altLang="ko-KR" sz="1500" b="0" dirty="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5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b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09930" y="391597"/>
            <a:ext cx="82296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 b="0">
                <a:solidFill>
                  <a:srgbClr val="000000"/>
                </a:solidFill>
              </a:rPr>
              <a:t>- </a:t>
            </a:r>
            <a:fld id="{D8229318-82E5-4D2F-A3BA-2BC57308161C}" type="slidenum">
              <a:rPr lang="en-US" sz="1800" b="0">
                <a:solidFill>
                  <a:srgbClr val="0000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‹#›</a:t>
            </a:fld>
            <a:r>
              <a:rPr lang="en-US" sz="1800" b="0">
                <a:solidFill>
                  <a:srgbClr val="000000"/>
                </a:solidFill>
              </a:rPr>
              <a:t> - </a:t>
            </a:r>
            <a:endParaRPr lang="en-US" sz="1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562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080DDE8B-B346-4DE3-B19B-BC4FE30D9D2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262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A82467AA-68A1-4F30-83D2-7AA59E4C5BF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76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DF8C883-B769-4E56-80D8-B7B6E17E81B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695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F83DEC1-CAA1-44B3-87A2-E2066A422E4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08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42AF7C5-63CF-4678-8CFA-182CC0380EB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069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105F4DA-442E-4281-A5F5-9AFA3CB8C7F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93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1CB44A54-8791-4392-9320-8B386818C0B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9983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0B712C7-320F-4829-B5F1-FECCC200EA4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044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B433CFE9-C45F-41B4-BB13-E93E614242B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2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887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50082B1-6998-4046-9931-084D0ECFABB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18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A0D8704-2DE3-4F1E-93D4-22D95120373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3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0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4944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7582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림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A89FB90D-9F7C-4F6C-BB9D-59F8747966C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그림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13319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15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331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707B5A14-DD47-4C32-9E55-1C06A8F0E15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13318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872" y="370332"/>
            <a:ext cx="8915400" cy="4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88774" y="6645275"/>
            <a:ext cx="2821858" cy="21272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A7FB7"/>
          </a:solidFill>
          <a:latin typeface="Arial"/>
          <a:ea typeface="ＭＳ Ｐゴシック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9pPr>
    </p:titleStyle>
    <p:bodyStyle>
      <a:lvl1pPr marL="230188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454025" indent="-223838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684213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915988" indent="-231775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146175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5123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sz="1800" b="0">
                <a:solidFill>
                  <a:prstClr val="black"/>
                </a:solidFill>
              </a:rPr>
              <a:t>- </a:t>
            </a:r>
            <a:fld id="{1A9F97D4-C3CF-42AA-AA6A-7F45AF120A1D}" type="slidenum">
              <a:rPr lang="en-US" sz="1800" b="0">
                <a:solidFill>
                  <a:prstClr val="black"/>
                </a:solidFill>
              </a:rPr>
              <a:pPr>
                <a:lnSpc>
                  <a:spcPct val="100000"/>
                </a:lnSpc>
                <a:buFontTx/>
                <a:buNone/>
                <a:defRPr/>
              </a:pPr>
              <a:t>‹#›</a:t>
            </a:fld>
            <a:r>
              <a:rPr lang="en-US" sz="1800" b="0">
                <a:solidFill>
                  <a:prstClr val="black"/>
                </a:solidFill>
              </a:rPr>
              <a:t> - </a:t>
            </a:r>
            <a:endParaRPr lang="en-US" sz="1800" b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35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8" r:id="rId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그림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0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8199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5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819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25DB9FE-4DBD-42A2-890F-2211A25E202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8198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96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frm=1&amp;source=images&amp;cd=&amp;cad=rja&amp;uact=8&amp;ved=0ahUKEwjq9qmr7ffMAhUkn6YKHbtaAZ4QjRwIBw&amp;url=https://jmagazine.joins.com/economist/view/308180&amp;psig=AFQjCNEJoWEnpA4UAt3I1WDPpZhup-9ang&amp;ust=146435592802522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jNqNSt9PfMAhWhg6YKHVlVBXoQjRwIBw&amp;url=http://rtomaszewski.blogspot.com/2014/02/how-to-design-network-for-openstack-or.html&amp;bvm=bv.122852650,d.dGY&amp;psig=AFQjCNEXovlE3pyDue1zsKOSAidNRfxOaw&amp;ust=146435782969591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ivoorF7_fMAhUjKqYKHaSsCpAQjRwIBw&amp;url=http://it.donga.com/23885/&amp;bvm=bv.122852650,d.dGY&amp;psig=AFQjCNGiuoIzY4HOV1NPfAiRMZjE_psHYw&amp;ust=146435639352891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j9sMaQ3_fMAhXLopQKHSHEB6YQjRwIBw&amp;url=http://biz.chosun.com/site/data/html_dir/2016/01/28/2016012800398.html&amp;psig=AFQjCNGq97e-EpgJAfcFmjYcMMv7udIPEw&amp;ust=146435217656690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j9sMaQ3_fMAhXLopQKHSHEB6YQjRwIBw&amp;url=http://m.386dx.com/b/v/ball/1495211/1&amp;psig=AFQjCNGq97e-EpgJAfcFmjYcMMv7udIPEw&amp;ust=146435217656690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.jpeg"/><Relationship Id="rId5" Type="http://schemas.openxmlformats.org/officeDocument/2006/relationships/hyperlink" Target="http://www.ilbe.com/files/attach/new/20160130/377678/6714335104/7411534812/8cf6e131f434409ca7f18a126d5a2bac.jpg" TargetMode="Externa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io6dSz4PfMAhWGLKYKHakPAjUQjRwIBw&amp;url=http://www.dongascience.com/news/view/10865&amp;psig=AFQjCNGq97e-EpgJAfcFmjYcMMv7udIPEw&amp;ust=146435217656690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0.xml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0.xml"/><Relationship Id="rId5" Type="http://schemas.microsoft.com/office/2007/relationships/hdphoto" Target="../media/hdphoto4.wdp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jrl6DQ4ffMAhWnHKYKHeQDCj8QjRwIBw&amp;url=http://blog.naver.com/PostView.nhn?blogId=namu8821&amp;logNo=60109761973&amp;psig=AFQjCNHENc3aLcJGMAwI5LDxV1tw8cpLWw&amp;ust=146435285633101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j9p-3M5ffMAhUENJQKHbsuDwUQjRwIBw&amp;url=http://news.kmib.co.kr/article/view.asp?arcid=0010436487&amp;code=61121111&amp;sid1=soc&amp;bvm=bv.122852650,d.dGY&amp;psig=AFQjCNHoRojt84oZGTv7PlLJOIHbXDiQzw&amp;ust=146435383941381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.jpeg"/><Relationship Id="rId5" Type="http://schemas.openxmlformats.org/officeDocument/2006/relationships/hyperlink" Target="http://www.google.co.kr/url?sa=i&amp;rct=j&amp;q=&amp;esrc=s&amp;frm=1&amp;source=images&amp;cd=&amp;cad=rja&amp;uact=8&amp;ved=0ahUKEwjksPL15ffMAhUh5aYKHYxpDLUQjRwIBw&amp;url=http://news.sbs.co.kr/news/endPage.do?news_id=N1003458293&amp;bvm=bv.122852650,d.dGY&amp;psig=AFQjCNHoRojt84oZGTv7PlLJOIHbXDiQzw&amp;ust=1464353839413811" TargetMode="External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ctrTitle"/>
          </p:nvPr>
        </p:nvSpPr>
        <p:spPr>
          <a:xfrm>
            <a:off x="1809728" y="2500306"/>
            <a:ext cx="7858180" cy="857256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latin typeface="+mn-ea"/>
                <a:ea typeface="+mn-ea"/>
              </a:rPr>
              <a:t>빅데이터와 인공지능</a:t>
            </a:r>
            <a:endParaRPr lang="en-US" sz="3200" b="1" dirty="0" smtClean="0">
              <a:latin typeface="+mn-ea"/>
              <a:ea typeface="+mn-ea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2381232" y="3857628"/>
            <a:ext cx="5402580" cy="1111794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 2016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년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6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월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25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일</a:t>
            </a:r>
            <a:endParaRPr lang="en-US" altLang="ko-KR" sz="16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 장형석</a:t>
            </a:r>
            <a:endParaRPr lang="en-US" altLang="ko-KR" sz="160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99157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smtClean="0"/>
              <a:t>귀신아 이기자</a:t>
            </a:r>
            <a:r>
              <a:rPr lang="en-US" altLang="ko-KR" sz="1800" b="1" dirty="0" smtClean="0"/>
              <a:t>!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I. </a:t>
            </a:r>
            <a:r>
              <a:rPr lang="ko-KR" altLang="en-US" sz="3000" smtClean="0">
                <a:solidFill>
                  <a:srgbClr val="FFFFFF"/>
                </a:solidFill>
              </a:rPr>
              <a:t>알파고와 이세돌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dirty="0" smtClean="0">
                <a:solidFill>
                  <a:srgbClr val="000000"/>
                </a:solidFill>
              </a:rPr>
              <a:t>문제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: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공부한대로 시험문제가 나오지 않음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결국 수 </a:t>
            </a:r>
            <a:r>
              <a:rPr lang="ko-KR" altLang="en-US" b="0" smtClean="0">
                <a:solidFill>
                  <a:srgbClr val="000000"/>
                </a:solidFill>
              </a:rPr>
              <a:t>계산을 그 때마다 해야 </a:t>
            </a:r>
            <a:r>
              <a:rPr lang="ko-KR" altLang="en-US" b="0" dirty="0" smtClean="0">
                <a:solidFill>
                  <a:srgbClr val="000000"/>
                </a:solidFill>
              </a:rPr>
              <a:t>함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엄청 빨라야 함 </a:t>
            </a:r>
            <a:r>
              <a:rPr lang="en-US" altLang="ko-KR" b="0" dirty="0" smtClean="0">
                <a:solidFill>
                  <a:srgbClr val="000000"/>
                </a:solidFill>
              </a:rPr>
              <a:t>: </a:t>
            </a:r>
            <a:r>
              <a:rPr lang="ko-KR" altLang="en-US" b="0" dirty="0" smtClean="0">
                <a:solidFill>
                  <a:srgbClr val="000000"/>
                </a:solidFill>
              </a:rPr>
              <a:t>시간 제한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dirty="0" smtClean="0">
                <a:solidFill>
                  <a:srgbClr val="000000"/>
                </a:solidFill>
              </a:rPr>
              <a:t>해결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: </a:t>
            </a:r>
            <a:r>
              <a:rPr lang="ko-KR" altLang="en-US" sz="1600" b="0" dirty="0" err="1" smtClean="0">
                <a:solidFill>
                  <a:srgbClr val="000000"/>
                </a:solidFill>
              </a:rPr>
              <a:t>몬테카를로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 시뮬레이션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dirty="0" smtClean="0">
                <a:solidFill>
                  <a:srgbClr val="000000"/>
                </a:solidFill>
              </a:rPr>
              <a:t>1</a:t>
            </a:r>
            <a:r>
              <a:rPr lang="ko-KR" altLang="en-US" b="0" dirty="0" smtClean="0">
                <a:solidFill>
                  <a:srgbClr val="000000"/>
                </a:solidFill>
              </a:rPr>
              <a:t>단계 </a:t>
            </a:r>
            <a:r>
              <a:rPr lang="en-US" altLang="ko-KR" b="0" dirty="0" smtClean="0">
                <a:solidFill>
                  <a:srgbClr val="000000"/>
                </a:solidFill>
              </a:rPr>
              <a:t>: 1202</a:t>
            </a:r>
            <a:r>
              <a:rPr lang="ko-KR" altLang="en-US" b="0" dirty="0" smtClean="0">
                <a:solidFill>
                  <a:srgbClr val="000000"/>
                </a:solidFill>
              </a:rPr>
              <a:t>명의 바둑기사에게 일을 나눠줌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dirty="0" smtClean="0">
                <a:solidFill>
                  <a:srgbClr val="000000"/>
                </a:solidFill>
              </a:rPr>
              <a:t>2</a:t>
            </a:r>
            <a:r>
              <a:rPr lang="ko-KR" altLang="en-US" b="0" dirty="0" smtClean="0">
                <a:solidFill>
                  <a:srgbClr val="000000"/>
                </a:solidFill>
              </a:rPr>
              <a:t>단계 </a:t>
            </a:r>
            <a:r>
              <a:rPr lang="en-US" altLang="ko-KR" b="0" dirty="0" smtClean="0">
                <a:solidFill>
                  <a:srgbClr val="000000"/>
                </a:solidFill>
              </a:rPr>
              <a:t>: </a:t>
            </a:r>
            <a:r>
              <a:rPr lang="ko-KR" altLang="en-US" b="0" dirty="0" smtClean="0">
                <a:solidFill>
                  <a:srgbClr val="000000"/>
                </a:solidFill>
              </a:rPr>
              <a:t>각각 승률을 계산함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dirty="0" smtClean="0">
                <a:solidFill>
                  <a:srgbClr val="000000"/>
                </a:solidFill>
              </a:rPr>
              <a:t>3</a:t>
            </a:r>
            <a:r>
              <a:rPr lang="ko-KR" altLang="en-US" b="0" dirty="0" smtClean="0">
                <a:solidFill>
                  <a:srgbClr val="000000"/>
                </a:solidFill>
              </a:rPr>
              <a:t>단계 </a:t>
            </a:r>
            <a:r>
              <a:rPr lang="en-US" altLang="ko-KR" b="0" dirty="0" smtClean="0">
                <a:solidFill>
                  <a:srgbClr val="000000"/>
                </a:solidFill>
              </a:rPr>
              <a:t>: 1202</a:t>
            </a:r>
            <a:r>
              <a:rPr lang="ko-KR" altLang="en-US" b="0" dirty="0" smtClean="0">
                <a:solidFill>
                  <a:srgbClr val="000000"/>
                </a:solidFill>
              </a:rPr>
              <a:t>명 중에 가장 승률이 높은 다음 수를 선택함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dirty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돈 </a:t>
            </a:r>
            <a:r>
              <a:rPr lang="en-US" altLang="ko-KR" sz="1600" b="0" smtClean="0">
                <a:solidFill>
                  <a:srgbClr val="000000"/>
                </a:solidFill>
              </a:rPr>
              <a:t>&amp;</a:t>
            </a:r>
            <a:r>
              <a:rPr lang="ko-KR" altLang="en-US" sz="1600" b="0" smtClean="0">
                <a:solidFill>
                  <a:srgbClr val="000000"/>
                </a:solidFill>
              </a:rPr>
              <a:t> 기술 </a:t>
            </a:r>
            <a:r>
              <a:rPr lang="en-US" altLang="ko-KR" sz="1600" b="0" smtClean="0">
                <a:solidFill>
                  <a:srgbClr val="000000"/>
                </a:solidFill>
              </a:rPr>
              <a:t>&amp; </a:t>
            </a:r>
            <a:r>
              <a:rPr lang="ko-KR" altLang="en-US" sz="1600" b="0" smtClean="0">
                <a:solidFill>
                  <a:srgbClr val="000000"/>
                </a:solidFill>
              </a:rPr>
              <a:t>최신분석기법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dirty="0" smtClean="0">
                <a:solidFill>
                  <a:srgbClr val="000000"/>
                </a:solidFill>
              </a:rPr>
              <a:t>1202</a:t>
            </a:r>
            <a:r>
              <a:rPr lang="ko-KR" altLang="en-US" b="0" dirty="0" smtClean="0">
                <a:solidFill>
                  <a:srgbClr val="000000"/>
                </a:solidFill>
              </a:rPr>
              <a:t>대의 머신</a:t>
            </a:r>
            <a:r>
              <a:rPr lang="en-US" altLang="ko-KR" b="0" dirty="0" smtClean="0">
                <a:solidFill>
                  <a:srgbClr val="000000"/>
                </a:solidFill>
              </a:rPr>
              <a:t>, GPU 176</a:t>
            </a:r>
            <a:r>
              <a:rPr lang="ko-KR" altLang="en-US" b="0" dirty="0" smtClean="0">
                <a:solidFill>
                  <a:srgbClr val="000000"/>
                </a:solidFill>
              </a:rPr>
              <a:t>개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 smtClean="0">
                <a:solidFill>
                  <a:srgbClr val="000000"/>
                </a:solidFill>
              </a:rPr>
              <a:t>클라우드</a:t>
            </a:r>
            <a:r>
              <a:rPr lang="en-US" altLang="ko-KR" b="0" dirty="0" smtClean="0">
                <a:solidFill>
                  <a:srgbClr val="000000"/>
                </a:solidFill>
              </a:rPr>
              <a:t>/</a:t>
            </a:r>
            <a:r>
              <a:rPr lang="ko-KR" altLang="en-US" b="0" dirty="0" smtClean="0">
                <a:solidFill>
                  <a:srgbClr val="000000"/>
                </a:solidFill>
              </a:rPr>
              <a:t>분산병렬처리</a:t>
            </a:r>
            <a:r>
              <a:rPr lang="en-US" altLang="ko-KR" b="0" dirty="0" smtClean="0">
                <a:solidFill>
                  <a:srgbClr val="000000"/>
                </a:solidFill>
              </a:rPr>
              <a:t>/</a:t>
            </a:r>
            <a:r>
              <a:rPr lang="ko-KR" altLang="en-US" b="0" dirty="0" err="1" smtClean="0">
                <a:solidFill>
                  <a:srgbClr val="000000"/>
                </a:solidFill>
              </a:rPr>
              <a:t>딥러닝</a:t>
            </a:r>
            <a:endParaRPr lang="ko-KR" altLang="en-US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2.MultiClass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06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1) </a:t>
            </a:r>
            <a:r>
              <a:rPr lang="ko-KR" altLang="en-US" sz="1800">
                <a:solidFill>
                  <a:srgbClr val="000000"/>
                </a:solidFill>
              </a:rPr>
              <a:t>필요한 클래스 </a:t>
            </a:r>
            <a:r>
              <a:rPr lang="en-US" altLang="ko-KR" sz="1800" smtClean="0">
                <a:solidFill>
                  <a:srgbClr val="000000"/>
                </a:solidFill>
              </a:rPr>
              <a:t>import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org.apache.spark.mllib.util.MLUtils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org.apache.spark.mllib.linalg.Vectors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org.apache.spark.mllib.regression.LabeledPoint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org.apache.spark.mllib.evaluation.MulticlassMetrics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org.apache.spark.rdd._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org.apache.spark.mllib.classification.{LogisticRegressionWithLBFGS, LogisticRegressionModel}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import </a:t>
            </a:r>
            <a:r>
              <a:rPr lang="en-US" altLang="ko-KR">
                <a:solidFill>
                  <a:srgbClr val="0070C0"/>
                </a:solidFill>
              </a:rPr>
              <a:t>org.apache.spark.mllib.tree.DecisionTree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org.apache.spark.mllib.tree.model.DecisionTreeModel 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org.apache.spark.mllib.tree.RandomForest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org.apache.spark.mllib.tree.model.RandomForestModel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99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2.MultiClass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386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en-US" altLang="ko-KR" sz="1800">
                <a:solidFill>
                  <a:srgbClr val="000000"/>
                </a:solidFill>
              </a:rPr>
              <a:t>IRIS(</a:t>
            </a:r>
            <a:r>
              <a:rPr lang="ko-KR" altLang="en-US" sz="1800" smtClean="0">
                <a:solidFill>
                  <a:srgbClr val="000000"/>
                </a:solidFill>
              </a:rPr>
              <a:t>붓꽃</a:t>
            </a:r>
            <a:r>
              <a:rPr lang="en-US" altLang="ko-KR" sz="1800" smtClean="0">
                <a:solidFill>
                  <a:srgbClr val="000000"/>
                </a:solidFill>
              </a:rPr>
              <a:t>) </a:t>
            </a:r>
            <a:r>
              <a:rPr lang="en-US" altLang="ko-KR" sz="1800">
                <a:solidFill>
                  <a:srgbClr val="000000"/>
                </a:solidFill>
              </a:rPr>
              <a:t>Multiclass </a:t>
            </a:r>
            <a:r>
              <a:rPr lang="en-US" altLang="ko-KR" sz="1800" smtClean="0">
                <a:solidFill>
                  <a:srgbClr val="000000"/>
                </a:solidFill>
              </a:rPr>
              <a:t>Classifier : </a:t>
            </a:r>
            <a:r>
              <a:rPr lang="ko-KR" altLang="en-US" sz="1800" smtClean="0">
                <a:solidFill>
                  <a:srgbClr val="000000"/>
                </a:solidFill>
              </a:rPr>
              <a:t>데이터 로딩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examples = MLUtils.loadLibSVMFile(sc,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    "</a:t>
            </a:r>
            <a:r>
              <a:rPr lang="en-US" altLang="ko-KR">
                <a:solidFill>
                  <a:srgbClr val="0070C0"/>
                </a:solidFill>
              </a:rPr>
              <a:t>file:///data/spark-1.6.0/data/mllib/sample_multiclass_classification_data.txt")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splits = examples.randomSplit(Array(0.5, 0.5))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training = splits(0).cache()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test = splits(1).cache()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println(examples.take(4).mkString("\n"))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numTraining = training.count().toDouble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numTest = test.count().toDouble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>
                <a:solidFill>
                  <a:srgbClr val="C00000"/>
                </a:solidFill>
              </a:rPr>
              <a:t>val numClasses = 3 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8864" y="5445224"/>
            <a:ext cx="2016224" cy="1080120"/>
          </a:xfrm>
          <a:prstGeom prst="wedgeRoundRectCallout">
            <a:avLst>
              <a:gd name="adj1" fmla="val -90508"/>
              <a:gd name="adj2" fmla="val -10095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IRIS </a:t>
            </a:r>
            <a:r>
              <a:rPr lang="ko-KR" altLang="en-US" smtClean="0"/>
              <a:t>데이터셋은</a:t>
            </a:r>
            <a:endParaRPr lang="en-US" altLang="ko-KR" smtClean="0"/>
          </a:p>
          <a:p>
            <a:pPr algn="ctr">
              <a:buNone/>
            </a:pPr>
            <a:r>
              <a:rPr lang="en-US" altLang="ko-KR" smtClean="0"/>
              <a:t>3</a:t>
            </a:r>
            <a:r>
              <a:rPr lang="ko-KR" altLang="en-US" smtClean="0"/>
              <a:t>개의 클래스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2.MultiClass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34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3) </a:t>
            </a:r>
            <a:r>
              <a:rPr lang="en-US" altLang="ko-KR" sz="1800">
                <a:solidFill>
                  <a:srgbClr val="000000"/>
                </a:solidFill>
              </a:rPr>
              <a:t>IRIS(</a:t>
            </a:r>
            <a:r>
              <a:rPr lang="ko-KR" altLang="en-US" sz="1800">
                <a:solidFill>
                  <a:srgbClr val="000000"/>
                </a:solidFill>
              </a:rPr>
              <a:t>붓꽃 데이터</a:t>
            </a:r>
            <a:r>
              <a:rPr lang="en-US" altLang="ko-KR" sz="1800">
                <a:solidFill>
                  <a:srgbClr val="000000"/>
                </a:solidFill>
              </a:rPr>
              <a:t>) Multiclass </a:t>
            </a:r>
            <a:r>
              <a:rPr lang="en-US" altLang="ko-KR" sz="1800" smtClean="0">
                <a:solidFill>
                  <a:srgbClr val="000000"/>
                </a:solidFill>
              </a:rPr>
              <a:t>Classifier : </a:t>
            </a:r>
            <a:r>
              <a:rPr lang="en-US" altLang="ko-KR" sz="1600" smtClean="0"/>
              <a:t>LogisticRegressionWithLBFGS</a:t>
            </a:r>
            <a:endParaRPr lang="en-US" altLang="ko-KR" sz="1600"/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modelLR = new LogisticRegressionWithLBFGS().setNumClasses(numClasses).run(training)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predictionsAndLabels = test.map(p =&gt;(modelLR.predict(p.features), p.label))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predictionsAndLabels.filter(x =&gt; x._1 != x._2).count()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metrics = new MulticlassMetrics(predictionsAndLabels</a:t>
            </a:r>
            <a:r>
              <a:rPr lang="en-US" altLang="ko-KR" smtClean="0"/>
              <a:t>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println(s"Precision </a:t>
            </a:r>
            <a:r>
              <a:rPr lang="en-US" altLang="ko-KR"/>
              <a:t>= ${metrics.precision}.")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(0 until numClasses).foreach { index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val label = index.toDouble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println("Label("+label+") Precision:"+metrics.precision(label))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</a:t>
            </a: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99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2.MultiClass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27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4) </a:t>
            </a:r>
            <a:r>
              <a:rPr lang="en-US" altLang="ko-KR" sz="1800">
                <a:solidFill>
                  <a:srgbClr val="000000"/>
                </a:solidFill>
              </a:rPr>
              <a:t>IRIS(</a:t>
            </a:r>
            <a:r>
              <a:rPr lang="ko-KR" altLang="en-US" sz="1800">
                <a:solidFill>
                  <a:srgbClr val="000000"/>
                </a:solidFill>
              </a:rPr>
              <a:t>붓꽃 데이터</a:t>
            </a:r>
            <a:r>
              <a:rPr lang="en-US" altLang="ko-KR" sz="1800">
                <a:solidFill>
                  <a:srgbClr val="000000"/>
                </a:solidFill>
              </a:rPr>
              <a:t>) Multiclass </a:t>
            </a:r>
            <a:r>
              <a:rPr lang="en-US" altLang="ko-KR" sz="1800" smtClean="0">
                <a:solidFill>
                  <a:srgbClr val="000000"/>
                </a:solidFill>
              </a:rPr>
              <a:t>Classifier : </a:t>
            </a:r>
            <a:r>
              <a:rPr lang="en-US" altLang="ko-KR" sz="1600" smtClean="0"/>
              <a:t>Decision </a:t>
            </a:r>
            <a:r>
              <a:rPr lang="en-US" altLang="ko-KR" sz="1600"/>
              <a:t>Tree </a:t>
            </a:r>
            <a:r>
              <a:rPr lang="en-US" altLang="ko-KR" sz="1600" smtClean="0"/>
              <a:t>Classifier</a:t>
            </a:r>
          </a:p>
          <a:p>
            <a:pPr marL="0" indent="0" eaLnBrk="1" hangingPunct="1">
              <a:buNone/>
            </a:pPr>
            <a:endParaRPr lang="en-US" altLang="ko-KR" sz="160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val </a:t>
            </a:r>
            <a:r>
              <a:rPr lang="en-US" altLang="ko-KR"/>
              <a:t>categoricalFeaturesInfo = Map[Int, Int]()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impurity = "gini"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maxDepth = 5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maxBins = 32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modelDT = DecisionTree.trainClassifier(training, numClasses,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  categoricalFeaturesInfo, impurity, maxDepth, maxBins)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predictionsAndLabels = test.map(p =&gt; (modelDT.predict(p.features), p.label))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predictionsAndLabels.filter(x =&gt; x._1 != x._2).count()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metrics = new MulticlassMetrics(predictionsAndLabels</a:t>
            </a:r>
            <a:r>
              <a:rPr lang="en-US" altLang="ko-KR" smtClean="0">
                <a:solidFill>
                  <a:srgbClr val="0070C0"/>
                </a:solidFill>
              </a:rPr>
              <a:t>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println(s"Precision = ${metrics.precision}.")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(</a:t>
            </a:r>
            <a:r>
              <a:rPr lang="en-US" altLang="ko-KR"/>
              <a:t>0 until numClasses).foreach { index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val label = index.toDouble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println("Label("+label+") Precision:"+metrics.precision(label))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}</a:t>
            </a: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2.MultiClass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27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5) </a:t>
            </a:r>
            <a:r>
              <a:rPr lang="en-US" altLang="ko-KR" sz="1800">
                <a:solidFill>
                  <a:srgbClr val="000000"/>
                </a:solidFill>
              </a:rPr>
              <a:t>IRIS(</a:t>
            </a:r>
            <a:r>
              <a:rPr lang="ko-KR" altLang="en-US" sz="1800">
                <a:solidFill>
                  <a:srgbClr val="000000"/>
                </a:solidFill>
              </a:rPr>
              <a:t>붓꽃 데이터</a:t>
            </a:r>
            <a:r>
              <a:rPr lang="en-US" altLang="ko-KR" sz="1800">
                <a:solidFill>
                  <a:srgbClr val="000000"/>
                </a:solidFill>
              </a:rPr>
              <a:t>) Multiclass </a:t>
            </a:r>
            <a:r>
              <a:rPr lang="en-US" altLang="ko-KR" sz="1800" smtClean="0">
                <a:solidFill>
                  <a:srgbClr val="000000"/>
                </a:solidFill>
              </a:rPr>
              <a:t>Classifier : </a:t>
            </a:r>
            <a:r>
              <a:rPr lang="en-US" altLang="ko-KR" sz="1600" smtClean="0"/>
              <a:t>Random </a:t>
            </a:r>
            <a:r>
              <a:rPr lang="en-US" altLang="ko-KR" sz="1600"/>
              <a:t>Forest </a:t>
            </a:r>
            <a:r>
              <a:rPr lang="en-US" altLang="ko-KR" sz="1600" smtClean="0"/>
              <a:t>Classifier</a:t>
            </a:r>
          </a:p>
          <a:p>
            <a:pPr marL="0" indent="0" eaLnBrk="1" hangingPunct="1">
              <a:buNone/>
            </a:pPr>
            <a:endParaRPr lang="en-US" altLang="ko-KR" sz="160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val </a:t>
            </a:r>
            <a:r>
              <a:rPr lang="en-US" altLang="ko-KR"/>
              <a:t>numTrees = 3 			// Use more in practice.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featureSubsetStrategy = "auto" 	// Let the algorithm choose.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modelRF = RandomForest.trainClassifier(training, numClasses,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  categoricalFeaturesInfo, numTrees, featureSubsetStrategy, impurity, maxDepth, maxBins</a:t>
            </a:r>
            <a:r>
              <a:rPr lang="en-US" altLang="ko-KR" smtClean="0">
                <a:solidFill>
                  <a:srgbClr val="0070C0"/>
                </a:solidFill>
              </a:rPr>
              <a:t>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predictionsAndLabels = test.map(p =&gt; (modelRF.predict(p.features), p.label))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predictionsAndLabels.filter(x =&gt; x._1 != x._2).count()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metrics = new MulticlassMetrics(predictionsAndLabels)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println(s"Precision </a:t>
            </a:r>
            <a:r>
              <a:rPr lang="en-US" altLang="ko-KR"/>
              <a:t>= ${metrics.precision}.")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(</a:t>
            </a:r>
            <a:r>
              <a:rPr lang="en-US" altLang="ko-KR"/>
              <a:t>0 until numClasses).foreach { index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val label = index.toDouble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println("Label("+label+") Precision:"+metrics.precision(label))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println</a:t>
            </a:r>
            <a:r>
              <a:rPr lang="en-US" altLang="ko-KR"/>
              <a:t>("Random Forest Model \n" + modelRF.toDebugString) </a:t>
            </a:r>
          </a:p>
        </p:txBody>
      </p:sp>
    </p:spTree>
    <p:extLst>
      <p:ext uri="{BB962C8B-B14F-4D97-AF65-F5344CB8AC3E}">
        <p14:creationId xmlns:p14="http://schemas.microsoft.com/office/powerpoint/2010/main" val="6301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Spark </a:t>
            </a:r>
            <a:r>
              <a:rPr lang="ko-KR" altLang="en-US" sz="4400" smtClean="0">
                <a:solidFill>
                  <a:srgbClr val="000000"/>
                </a:solidFill>
              </a:rPr>
              <a:t>머신러닝</a:t>
            </a:r>
            <a:endParaRPr lang="en-US" altLang="ko-KR" sz="440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4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rgbClr val="000000"/>
                </a:solidFill>
              </a:rPr>
              <a:t>3.Regression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7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382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1) </a:t>
            </a:r>
            <a:r>
              <a:rPr lang="ko-KR" altLang="en-US" sz="1800" smtClean="0">
                <a:solidFill>
                  <a:srgbClr val="000000"/>
                </a:solidFill>
              </a:rPr>
              <a:t>개요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- </a:t>
            </a:r>
            <a:r>
              <a:rPr lang="ko-KR" altLang="en-US"/>
              <a:t>분류는 </a:t>
            </a:r>
            <a:r>
              <a:rPr lang="ko-KR" altLang="en-US" smtClean="0"/>
              <a:t>범주형 </a:t>
            </a:r>
            <a:r>
              <a:rPr lang="en-US" altLang="ko-KR" smtClean="0"/>
              <a:t>-&gt;</a:t>
            </a:r>
            <a:r>
              <a:rPr lang="ko-KR" altLang="en-US" smtClean="0"/>
              <a:t> </a:t>
            </a:r>
            <a:r>
              <a:rPr lang="en-US" altLang="ko-KR" smtClean="0"/>
              <a:t>Class </a:t>
            </a:r>
            <a:r>
              <a:rPr lang="ko-KR" altLang="en-US"/>
              <a:t>찾기</a:t>
            </a:r>
            <a:r>
              <a:rPr lang="en-US" altLang="ko-KR"/>
              <a:t>, </a:t>
            </a:r>
            <a:r>
              <a:rPr lang="ko-KR" altLang="en-US"/>
              <a:t>회귀는 </a:t>
            </a:r>
            <a:r>
              <a:rPr lang="ko-KR" altLang="en-US" smtClean="0"/>
              <a:t>연속형</a:t>
            </a:r>
            <a:r>
              <a:rPr lang="en-US" altLang="ko-KR" smtClean="0"/>
              <a:t>(</a:t>
            </a:r>
            <a:r>
              <a:rPr lang="ko-KR" altLang="en-US" smtClean="0"/>
              <a:t>수치형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-&gt; Value </a:t>
            </a:r>
            <a:r>
              <a:rPr lang="ko-KR" altLang="en-US"/>
              <a:t>예측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ko-KR" altLang="en-US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- Linear Regression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linear least squares : no regularization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ridge regression : L2 regularization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Lasso : L1 regularization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- Decision Trees Regression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decision trees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random forests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gradient-boosted trees  </a:t>
            </a:r>
          </a:p>
        </p:txBody>
      </p:sp>
    </p:spTree>
    <p:extLst>
      <p:ext uri="{BB962C8B-B14F-4D97-AF65-F5344CB8AC3E}">
        <p14:creationId xmlns:p14="http://schemas.microsoft.com/office/powerpoint/2010/main" val="1340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2) </a:t>
            </a:r>
            <a:r>
              <a:rPr lang="ko-KR" altLang="en-US" sz="1800">
                <a:solidFill>
                  <a:srgbClr val="000000"/>
                </a:solidFill>
              </a:rPr>
              <a:t>예제 데이터셋 </a:t>
            </a:r>
            <a:r>
              <a:rPr lang="ko-KR" altLang="en-US" sz="1800" smtClean="0">
                <a:solidFill>
                  <a:srgbClr val="000000"/>
                </a:solidFill>
              </a:rPr>
              <a:t>로딩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data = sc.textFile("file:///data/spark-1.6.0/data/mllib/ridge-data/lpsa.data")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parsedData = data.map { line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parts = line.split(',')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LabeledPoint(parts(0).toDouble, Vectors.dense(parts(1).split(' ').map(_.toDouble)))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}.cache()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println(parsedData.take(4).mkString("\n"))  </a:t>
            </a:r>
          </a:p>
        </p:txBody>
      </p:sp>
    </p:spTree>
    <p:extLst>
      <p:ext uri="{BB962C8B-B14F-4D97-AF65-F5344CB8AC3E}">
        <p14:creationId xmlns:p14="http://schemas.microsoft.com/office/powerpoint/2010/main" val="24233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3) Linear Regression </a:t>
            </a:r>
            <a:r>
              <a:rPr lang="ko-KR" altLang="en-US" sz="1800">
                <a:solidFill>
                  <a:srgbClr val="000000"/>
                </a:solidFill>
              </a:rPr>
              <a:t>클래스 </a:t>
            </a:r>
            <a:r>
              <a:rPr lang="en-US" altLang="ko-KR" sz="1800">
                <a:solidFill>
                  <a:srgbClr val="000000"/>
                </a:solidFill>
              </a:rPr>
              <a:t>import 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org.apache.spark.mllib.util.MLUtils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org.apache.spark.mllib.linalg.Vectors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org.apache.spark.mllib.regression.LabeledPoint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org.apache.spark.mllib.regression.LinearRegressionWithSGD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org.apache.spark.mllib.regression.RidgeRegressionWithSGD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org.apache.spark.mllib.regression.LassoWithSGD  </a:t>
            </a:r>
          </a:p>
        </p:txBody>
      </p:sp>
    </p:spTree>
    <p:extLst>
      <p:ext uri="{BB962C8B-B14F-4D97-AF65-F5344CB8AC3E}">
        <p14:creationId xmlns:p14="http://schemas.microsoft.com/office/powerpoint/2010/main" val="24233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66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4) Linear Least Squares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>
                <a:solidFill>
                  <a:srgbClr val="C00000"/>
                </a:solidFill>
              </a:rPr>
              <a:t>val numIterations = </a:t>
            </a:r>
            <a:r>
              <a:rPr lang="en-US" altLang="ko-KR" sz="1600" smtClean="0">
                <a:solidFill>
                  <a:srgbClr val="C00000"/>
                </a:solidFill>
              </a:rPr>
              <a:t>20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model = LinearRegressionWithSGD.train(parsedData, numIterations)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valuesAndPreds = parsedData.map { point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prediction = model.predict(point.features)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(point.label, prediction)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println(valuesAndPreds.take(10).mkString("\n"))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MSE = valuesAndPreds.map{case(v, p) =&gt; math.pow((v - p), 2)}.mean()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println("Mean Squared Error = " + MSE)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MAE = valuesAndPreds.map{case(v, p) =&gt; math.abs(v - p)}.mean()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println("Mean Absolue Error = " + MAE) 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961112" y="1182094"/>
            <a:ext cx="2016224" cy="1080120"/>
          </a:xfrm>
          <a:prstGeom prst="wedgeRoundRectCallout">
            <a:avLst>
              <a:gd name="adj1" fmla="val -80716"/>
              <a:gd name="adj2" fmla="val 2603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권장은 </a:t>
            </a:r>
            <a:r>
              <a:rPr lang="en-US" altLang="ko-KR" smtClean="0"/>
              <a:t>100</a:t>
            </a:r>
            <a:r>
              <a:rPr lang="ko-KR" altLang="en-US" smtClean="0"/>
              <a:t>번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최소 </a:t>
            </a:r>
            <a:r>
              <a:rPr lang="en-US" altLang="ko-KR" smtClean="0"/>
              <a:t>20</a:t>
            </a:r>
            <a:r>
              <a:rPr lang="ko-KR" altLang="en-US" smtClean="0"/>
              <a:t>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알파고가 궁금해요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chemeClr val="bg1"/>
                </a:solidFill>
              </a:rPr>
              <a:t>Part </a:t>
            </a:r>
            <a:r>
              <a:rPr lang="en-US" altLang="ko-KR" sz="3000" dirty="0" smtClean="0">
                <a:solidFill>
                  <a:schemeClr val="bg1"/>
                </a:solidFill>
              </a:rPr>
              <a:t>II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298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5) </a:t>
            </a:r>
            <a:r>
              <a:rPr lang="en-US" altLang="ko-KR" sz="1800">
                <a:solidFill>
                  <a:srgbClr val="000000"/>
                </a:solidFill>
              </a:rPr>
              <a:t>Decision Tree Regression </a:t>
            </a:r>
            <a:r>
              <a:rPr lang="ko-KR" altLang="en-US" sz="1800">
                <a:solidFill>
                  <a:srgbClr val="000000"/>
                </a:solidFill>
              </a:rPr>
              <a:t>클래스 </a:t>
            </a:r>
            <a:r>
              <a:rPr lang="en-US" altLang="ko-KR" sz="1800">
                <a:solidFill>
                  <a:srgbClr val="000000"/>
                </a:solidFill>
              </a:rPr>
              <a:t>import 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org.apache.spark.mllib.util.MLUtils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org.apache.spark.mllib.linalg.Vectors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org.apache.spark.mllib.regression.LabeledPoint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org.apache.spark.mllib.tree.DecisionTree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org.apache.spark.mllib.tree.RandomForest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org.apache.spark.mllib.tree.GradientBoostedTrees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org.apache.spark.mllib.tree.configuration.BoostingStrategy </a:t>
            </a:r>
          </a:p>
        </p:txBody>
      </p:sp>
    </p:spTree>
    <p:extLst>
      <p:ext uri="{BB962C8B-B14F-4D97-AF65-F5344CB8AC3E}">
        <p14:creationId xmlns:p14="http://schemas.microsoft.com/office/powerpoint/2010/main" val="24233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6) </a:t>
            </a:r>
            <a:r>
              <a:rPr lang="en-US" altLang="ko-KR" sz="1800">
                <a:solidFill>
                  <a:srgbClr val="000000"/>
                </a:solidFill>
              </a:rPr>
              <a:t>Decision Tree Regression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categoricalFeaturesInfo = Map[Int, Int]()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C00000"/>
                </a:solidFill>
              </a:rPr>
              <a:t>val impurity = "variance"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maxDepth = 5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maxBins = 32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model = DecisionTree.trainRegressor(parsedData,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  categoricalFeaturesInfo, impurity, maxDepth, maxBins)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valuesAndPreds = parsedData.map { point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prediction = model.predict(point.features)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(point.label, prediction)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println(valuesAndPreds.take(10).mkString("\n"))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val </a:t>
            </a:r>
            <a:r>
              <a:rPr lang="en-US" altLang="ko-KR"/>
              <a:t>MSE = valuesAndPreds.map{case(v, p) =&gt; math.pow((v - p), 2)}.mean()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println("Mean Squared Error = " + MSE)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MAE = valuesAndPreds.map{case(v, p) =&gt; math.abs(v - p)}.mean()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println("Mean Absolue Error = " + MAE)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println</a:t>
            </a:r>
            <a:r>
              <a:rPr lang="en-US" altLang="ko-KR"/>
              <a:t>("Learned Regression : Decision Tree Model \n" + model.toDebugString</a:t>
            </a:r>
            <a:r>
              <a:rPr lang="en-US" altLang="ko-KR" smtClean="0"/>
              <a:t>)</a:t>
            </a:r>
            <a:endParaRPr lang="en-US" altLang="ko-KR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277036" y="1844824"/>
            <a:ext cx="3312654" cy="1080120"/>
          </a:xfrm>
          <a:prstGeom prst="wedgeRoundRectCallout">
            <a:avLst>
              <a:gd name="adj1" fmla="val -86048"/>
              <a:gd name="adj2" fmla="val 294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분류는 </a:t>
            </a:r>
            <a:r>
              <a:rPr lang="en-US" altLang="ko-KR" smtClean="0"/>
              <a:t>"</a:t>
            </a:r>
            <a:r>
              <a:rPr lang="en-US" altLang="ko-KR"/>
              <a:t>gini", "entropy</a:t>
            </a:r>
            <a:r>
              <a:rPr lang="en-US" altLang="ko-KR" smtClean="0"/>
              <a:t>"</a:t>
            </a:r>
          </a:p>
          <a:p>
            <a:pPr algn="ctr">
              <a:buNone/>
            </a:pPr>
            <a:r>
              <a:rPr lang="ko-KR" altLang="en-US" smtClean="0"/>
              <a:t>회귀는 </a:t>
            </a:r>
            <a:r>
              <a:rPr lang="en-US" altLang="ko-KR" smtClean="0"/>
              <a:t>"variance"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54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7) </a:t>
            </a:r>
            <a:r>
              <a:rPr lang="en-US" altLang="ko-KR" sz="1800">
                <a:solidFill>
                  <a:srgbClr val="000000"/>
                </a:solidFill>
              </a:rPr>
              <a:t>Random Forest Regression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categoricalFeaturesInfo = Map[Int, Int]()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C00000"/>
                </a:solidFill>
              </a:rPr>
              <a:t>val numTrees = 3 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featureSubsetStrategy = "auto" 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impurity = "variance"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maxDepth = 4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maxBins = 32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model = RandomForest.trainRegressor(parsedData, categoricalFeaturesInfo,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  numTrees, featureSubsetStrategy, impurity, maxDepth, maxBins)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valuesAndPreds = parsedData.map { point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  </a:t>
            </a:r>
            <a:r>
              <a:rPr lang="en-US" altLang="ko-KR">
                <a:solidFill>
                  <a:srgbClr val="0070C0"/>
                </a:solidFill>
              </a:rPr>
              <a:t>val prediction = model.predict(point.features)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(point.label, prediction)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/>
              <a:t>println(valuesAndPreds.take(10).mkString("\n"))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smtClean="0"/>
              <a:t>val </a:t>
            </a:r>
            <a:r>
              <a:rPr lang="en-US" altLang="ko-KR" sz="1200"/>
              <a:t>MSE = valuesAndPreds.map{case(v, p) =&gt; math.pow((v - p), 2)}.mean()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/>
              <a:t>println("Mean Squared Error = " + MSE)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/>
              <a:t>val MAE = valuesAndPreds.map{case(v, p) =&gt; math.abs(v - p)}.mean()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/>
              <a:t>println("Mean Absolue Error = " + MAE</a:t>
            </a:r>
            <a:r>
              <a:rPr lang="en-US" altLang="ko-KR" sz="1200" smtClean="0"/>
              <a:t>)</a:t>
            </a:r>
            <a:endParaRPr lang="en-US" altLang="ko-KR" sz="120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/>
              <a:t>println("Learned Regression : Forest Model \n" + model.toDebugString) </a:t>
            </a:r>
          </a:p>
        </p:txBody>
      </p:sp>
    </p:spTree>
    <p:extLst>
      <p:ext uri="{BB962C8B-B14F-4D97-AF65-F5344CB8AC3E}">
        <p14:creationId xmlns:p14="http://schemas.microsoft.com/office/powerpoint/2010/main" val="35168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Spark </a:t>
            </a:r>
            <a:r>
              <a:rPr lang="ko-KR" altLang="en-US" sz="4400" smtClean="0">
                <a:solidFill>
                  <a:srgbClr val="000000"/>
                </a:solidFill>
              </a:rPr>
              <a:t>머신러닝</a:t>
            </a:r>
            <a:endParaRPr lang="en-US" altLang="ko-KR" sz="440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4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rgbClr val="000000"/>
                </a:solidFill>
              </a:rPr>
              <a:t>4.Clustering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6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326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1) </a:t>
            </a:r>
            <a:r>
              <a:rPr lang="ko-KR" altLang="en-US" sz="1800" smtClean="0">
                <a:solidFill>
                  <a:srgbClr val="000000"/>
                </a:solidFill>
              </a:rPr>
              <a:t>매개변수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/>
              <a:t>k : </a:t>
            </a:r>
            <a:r>
              <a:rPr lang="ko-KR" altLang="en-US" sz="1600"/>
              <a:t>클러스터의 </a:t>
            </a:r>
            <a:r>
              <a:rPr lang="ko-KR" altLang="en-US" sz="1600" smtClean="0"/>
              <a:t>개수</a:t>
            </a:r>
            <a:endParaRPr lang="en-US" altLang="ko-KR" sz="160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ko-KR" altLang="en-US" sz="160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/>
              <a:t>maxIterations : </a:t>
            </a:r>
            <a:r>
              <a:rPr lang="ko-KR" altLang="en-US" sz="1600"/>
              <a:t>최대 반복 회수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z="160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 smtClean="0"/>
              <a:t>initializationMode </a:t>
            </a:r>
            <a:r>
              <a:rPr lang="en-US" altLang="ko-KR" sz="1600"/>
              <a:t>: </a:t>
            </a:r>
            <a:r>
              <a:rPr lang="ko-KR" altLang="en-US" sz="1600"/>
              <a:t>초기화 메소드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z="160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 smtClean="0"/>
              <a:t>epsilon </a:t>
            </a:r>
            <a:r>
              <a:rPr lang="en-US" altLang="ko-KR" sz="1600"/>
              <a:t>: Distance </a:t>
            </a:r>
            <a:r>
              <a:rPr lang="en-US" altLang="ko-KR" sz="1600" smtClean="0"/>
              <a:t>Threshold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</a:t>
            </a: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8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186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2) </a:t>
            </a:r>
            <a:r>
              <a:rPr lang="ko-KR" altLang="en-US" sz="1800">
                <a:solidFill>
                  <a:srgbClr val="000000"/>
                </a:solidFill>
              </a:rPr>
              <a:t>예제 데이터셋 </a:t>
            </a:r>
            <a:r>
              <a:rPr lang="ko-KR" altLang="en-US" sz="1800" smtClean="0">
                <a:solidFill>
                  <a:srgbClr val="000000"/>
                </a:solidFill>
              </a:rPr>
              <a:t>로딩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data = sc.textFile("file:///data/spark-1.6.0/data/mllib/gmm_data.txt")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parsedData = data.map(s =&gt; Vectors.dense(s.trim.split(' ').map(_.toDouble))).cache()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println(parsedData.take(10).mkString("\n"))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3) </a:t>
            </a:r>
            <a:r>
              <a:rPr lang="ko-KR" altLang="en-US" sz="1800">
                <a:solidFill>
                  <a:srgbClr val="000000"/>
                </a:solidFill>
              </a:rPr>
              <a:t>필요한 클래스 </a:t>
            </a:r>
            <a:r>
              <a:rPr lang="en-US" altLang="ko-KR" sz="1800" smtClean="0">
                <a:solidFill>
                  <a:srgbClr val="000000"/>
                </a:solidFill>
              </a:rPr>
              <a:t>import</a:t>
            </a: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org.apache.spark.mllib.util.MLUtils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org.apache.spark.mllib.linalg.{Vector, Vectors}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org.apache.spark.mllib.clustering.{KMeans, KMeansModel}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org.apache.spark.mllib.clustering.{GaussianMixture,GaussianMixtureModel}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org.apache.spark.mllib.clustering.{BisectingKMeans,BisectingKMeansModel}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</a:t>
            </a: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94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4) K-Means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numClusters = 4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numIterations = 20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km = KMeans.train(parsedData, numClusters, numIterations)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km.predict</a:t>
            </a:r>
            <a:r>
              <a:rPr lang="en-US" altLang="ko-KR">
                <a:solidFill>
                  <a:srgbClr val="0070C0"/>
                </a:solidFill>
              </a:rPr>
              <a:t>( parsedData.first 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clusterAndValues = parsedData.map { p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cluster = km.predict(p)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(cluster, 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println(clusterAndValues.take(10).mkString("\n"))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val </a:t>
            </a:r>
            <a:r>
              <a:rPr lang="en-US" altLang="ko-KR"/>
              <a:t>WSSSE = km.computeCost(parsedData)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km.clusterCenters.zipWithIndex.foreach { case (center, idx)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println(s"Cluster Center ${idx}: ${center}")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446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38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5) Gaussian mixture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gmm = new GaussianMixture().setK(numClusters).run(parsedData)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clusterAndValues = parsedData.map { p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cluster = gmm.predict(p)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(cluster, 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println(clusterAndValues.take(10).mkString("\n"))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for (i &lt;- 0 until gmm.k) {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println("weight=%f\nmu=%s\nsigma=\n%s\n" format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  (gmm.weights(i), gmm.gaussians(i).mu, gmm.gaussians(i).sigma))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446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94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6) Bisecting k-means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bkmmodel = new BisectingKMeans().setK(numClusters)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bkm = bkmmodel.run(parsedData)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p2 = parsedData.take(100)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clusterAndValues = p2.map { p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cluster = bkm.predict(p)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(cluster, 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println(clusterAndValues.take(10).mkString("\n"))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WSSSE = bkm.computeCost(parsedData)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bkm.clusterCenters.zipWithIndex.foreach { case (center, idx)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println(s"Cluster Center ${idx}: ${center}")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446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23202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클라우드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가상화</a:t>
            </a:r>
            <a:r>
              <a:rPr lang="en-US" altLang="ko-KR" sz="1800" b="1" dirty="0" smtClean="0"/>
              <a:t>)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II-1</a:t>
            </a:r>
            <a:r>
              <a:rPr lang="en-US" altLang="ko-KR" sz="3000" smtClean="0">
                <a:solidFill>
                  <a:srgbClr val="FFFFFF"/>
                </a:solidFill>
              </a:rPr>
              <a:t>. </a:t>
            </a:r>
            <a:r>
              <a:rPr lang="ko-KR" altLang="en-US" sz="3000" smtClean="0">
                <a:solidFill>
                  <a:srgbClr val="FFFFFF"/>
                </a:solidFill>
              </a:rPr>
              <a:t>클라우드</a:t>
            </a:r>
            <a:r>
              <a:rPr lang="en-US" altLang="ko-KR" sz="3000" smtClean="0">
                <a:solidFill>
                  <a:srgbClr val="FFFFFF"/>
                </a:solidFill>
              </a:rPr>
              <a:t>(</a:t>
            </a:r>
            <a:r>
              <a:rPr lang="ko-KR" altLang="en-US" sz="3000" smtClean="0">
                <a:solidFill>
                  <a:srgbClr val="FFFFFF"/>
                </a:solidFill>
              </a:rPr>
              <a:t>가상화</a:t>
            </a:r>
            <a:r>
              <a:rPr lang="en-US" altLang="ko-KR" sz="3000" smtClean="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 bwMode="gray">
          <a:xfrm>
            <a:off x="666720" y="2714620"/>
            <a:ext cx="2250786" cy="2214578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88642" tIns="0" rIns="88642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가상화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JBold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kern="0" dirty="0" smtClean="0">
              <a:solidFill>
                <a:sysClr val="windowText" lastClr="000000"/>
              </a:solidFill>
              <a:latin typeface="맑은 고딕"/>
              <a:ea typeface="맑은 고딕"/>
              <a:cs typeface="JBold" pitchFamily="18" charset="-127"/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 가상 스토리지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JBold" pitchFamily="18" charset="-127"/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 가상 머신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JBold" pitchFamily="18" charset="-127"/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 가상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데스크탑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JBold" pitchFamily="18" charset="-127"/>
            </a:endParaRPr>
          </a:p>
        </p:txBody>
      </p:sp>
      <p:sp>
        <p:nvSpPr>
          <p:cNvPr id="6" name="십자형 5"/>
          <p:cNvSpPr/>
          <p:nvPr/>
        </p:nvSpPr>
        <p:spPr>
          <a:xfrm>
            <a:off x="3309926" y="3571876"/>
            <a:ext cx="642942" cy="642942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육각형 6"/>
          <p:cNvSpPr/>
          <p:nvPr/>
        </p:nvSpPr>
        <p:spPr>
          <a:xfrm>
            <a:off x="4238620" y="3084167"/>
            <a:ext cx="2428892" cy="15716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과금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서비스</a:t>
            </a:r>
            <a:r>
              <a:rPr lang="en-US" altLang="ko-KR" sz="1800" dirty="0" smtClean="0"/>
              <a:t>)</a:t>
            </a:r>
          </a:p>
          <a:p>
            <a:pPr algn="ctr"/>
            <a:r>
              <a:rPr lang="ko-KR" altLang="en-US" sz="1800" dirty="0" smtClean="0"/>
              <a:t> 자동화</a:t>
            </a:r>
            <a:endParaRPr lang="ko-KR" altLang="en-US" sz="1800" dirty="0"/>
          </a:p>
        </p:txBody>
      </p:sp>
      <p:sp>
        <p:nvSpPr>
          <p:cNvPr id="8" name="등호 7"/>
          <p:cNvSpPr/>
          <p:nvPr/>
        </p:nvSpPr>
        <p:spPr>
          <a:xfrm>
            <a:off x="6881826" y="3571876"/>
            <a:ext cx="785818" cy="5715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포인트가 7개인 별 8"/>
          <p:cNvSpPr/>
          <p:nvPr/>
        </p:nvSpPr>
        <p:spPr>
          <a:xfrm>
            <a:off x="7810520" y="3071810"/>
            <a:ext cx="1857388" cy="1500198"/>
          </a:xfrm>
          <a:prstGeom prst="star7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buNone/>
            </a:pPr>
            <a:r>
              <a:rPr lang="ko-KR" altLang="en-US" sz="2000" dirty="0" err="1" smtClean="0"/>
              <a:t>클라우드</a:t>
            </a:r>
            <a:endParaRPr lang="ko-KR" altLang="en-US" sz="2000" dirty="0"/>
          </a:p>
        </p:txBody>
      </p:sp>
      <p:sp>
        <p:nvSpPr>
          <p:cNvPr id="2" name="구름 모양 설명선 1"/>
          <p:cNvSpPr/>
          <p:nvPr/>
        </p:nvSpPr>
        <p:spPr>
          <a:xfrm>
            <a:off x="2144688" y="1772816"/>
            <a:ext cx="2016224" cy="1298994"/>
          </a:xfrm>
          <a:prstGeom prst="cloud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>
                <a:solidFill>
                  <a:srgbClr val="C00000"/>
                </a:solidFill>
              </a:rPr>
              <a:t>가상화의 </a:t>
            </a:r>
            <a:endParaRPr lang="en-US" altLang="ko-KR" smtClean="0">
              <a:solidFill>
                <a:srgbClr val="C00000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rgbClr val="C00000"/>
                </a:solidFill>
              </a:rPr>
              <a:t>장점은</a:t>
            </a:r>
            <a:r>
              <a:rPr lang="en-US" altLang="ko-KR" smtClean="0">
                <a:solidFill>
                  <a:srgbClr val="C00000"/>
                </a:solidFill>
              </a:rPr>
              <a:t>?</a:t>
            </a:r>
            <a:endParaRPr lang="ko-KR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rgbClr val="000000"/>
                </a:solidFill>
              </a:rPr>
              <a:t>인공지능의 현재와 미래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VIII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7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인공지능의 현재와 미래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30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인공지능의 역사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1997</a:t>
            </a:r>
            <a:r>
              <a:rPr lang="ko-KR" altLang="en-US" sz="1600" b="0" smtClean="0">
                <a:solidFill>
                  <a:srgbClr val="000000"/>
                </a:solidFill>
              </a:rPr>
              <a:t>년 </a:t>
            </a:r>
            <a:r>
              <a:rPr lang="en-US" altLang="ko-KR" sz="1600" b="0" smtClean="0">
                <a:solidFill>
                  <a:srgbClr val="000000"/>
                </a:solidFill>
              </a:rPr>
              <a:t>IBM</a:t>
            </a:r>
            <a:r>
              <a:rPr lang="ko-KR" altLang="en-US" sz="1600" b="0" smtClean="0">
                <a:solidFill>
                  <a:srgbClr val="000000"/>
                </a:solidFill>
              </a:rPr>
              <a:t>의 딥블루 </a:t>
            </a:r>
            <a:r>
              <a:rPr lang="en-US" altLang="ko-KR" sz="1600" b="0" smtClean="0">
                <a:solidFill>
                  <a:srgbClr val="000000"/>
                </a:solidFill>
              </a:rPr>
              <a:t>vs </a:t>
            </a:r>
            <a:r>
              <a:rPr lang="ko-KR" altLang="en-US" sz="1600" b="0" smtClean="0">
                <a:solidFill>
                  <a:srgbClr val="000000"/>
                </a:solidFill>
              </a:rPr>
              <a:t>세계체스챔피언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인공지능 </a:t>
            </a:r>
            <a:r>
              <a:rPr lang="en-US" altLang="ko-KR" b="0" smtClean="0">
                <a:solidFill>
                  <a:srgbClr val="000000"/>
                </a:solidFill>
              </a:rPr>
              <a:t>[      ]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2006</a:t>
            </a:r>
            <a:r>
              <a:rPr lang="ko-KR" altLang="en-US" sz="1600" b="0" smtClean="0">
                <a:solidFill>
                  <a:srgbClr val="000000"/>
                </a:solidFill>
              </a:rPr>
              <a:t>년 딥러닝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딥러닝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인공신경망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다층신경망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심층신경망</a:t>
            </a:r>
            <a:r>
              <a:rPr lang="en-US" altLang="ko-KR" b="0" smtClean="0">
                <a:solidFill>
                  <a:srgbClr val="000000"/>
                </a:solidFill>
              </a:rPr>
              <a:t>(Hidden Layer </a:t>
            </a:r>
            <a:r>
              <a:rPr lang="ko-KR" altLang="en-US" b="0" smtClean="0">
                <a:solidFill>
                  <a:srgbClr val="000000"/>
                </a:solidFill>
              </a:rPr>
              <a:t>최소 </a:t>
            </a:r>
            <a:r>
              <a:rPr lang="en-US" altLang="ko-KR" b="0" smtClean="0">
                <a:solidFill>
                  <a:srgbClr val="000000"/>
                </a:solidFill>
              </a:rPr>
              <a:t>5</a:t>
            </a:r>
            <a:r>
              <a:rPr lang="ko-KR" altLang="en-US" b="0" smtClean="0">
                <a:solidFill>
                  <a:srgbClr val="000000"/>
                </a:solidFill>
              </a:rPr>
              <a:t>개 이상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2011</a:t>
            </a:r>
            <a:r>
              <a:rPr lang="ko-KR" altLang="en-US" sz="1600" b="0" smtClean="0">
                <a:solidFill>
                  <a:srgbClr val="000000"/>
                </a:solidFill>
              </a:rPr>
              <a:t>년 </a:t>
            </a:r>
            <a:r>
              <a:rPr lang="en-US" altLang="ko-KR" sz="1600" b="0">
                <a:solidFill>
                  <a:srgbClr val="000000"/>
                </a:solidFill>
              </a:rPr>
              <a:t>IBM</a:t>
            </a:r>
            <a:r>
              <a:rPr lang="ko-KR" altLang="en-US" sz="1600" b="0">
                <a:solidFill>
                  <a:srgbClr val="000000"/>
                </a:solidFill>
              </a:rPr>
              <a:t>의 </a:t>
            </a:r>
            <a:r>
              <a:rPr lang="ko-KR" altLang="en-US" sz="1600" b="0" smtClean="0">
                <a:solidFill>
                  <a:srgbClr val="000000"/>
                </a:solidFill>
              </a:rPr>
              <a:t>왓슨 </a:t>
            </a:r>
            <a:r>
              <a:rPr lang="en-US" altLang="ko-KR" sz="1600" b="0" smtClean="0">
                <a:solidFill>
                  <a:srgbClr val="000000"/>
                </a:solidFill>
              </a:rPr>
              <a:t>: </a:t>
            </a:r>
            <a:r>
              <a:rPr lang="ko-KR" altLang="en-US" sz="1600" b="0" smtClean="0">
                <a:solidFill>
                  <a:srgbClr val="000000"/>
                </a:solidFill>
              </a:rPr>
              <a:t>퀴즈쇼 제퍼디에서 인간챔피언 </a:t>
            </a:r>
            <a:r>
              <a:rPr lang="en-US" altLang="ko-KR" sz="1600" b="0" smtClean="0">
                <a:solidFill>
                  <a:srgbClr val="000000"/>
                </a:solidFill>
              </a:rPr>
              <a:t>2</a:t>
            </a:r>
            <a:r>
              <a:rPr lang="ko-KR" altLang="en-US" sz="1600" b="0" smtClean="0">
                <a:solidFill>
                  <a:srgbClr val="000000"/>
                </a:solidFill>
              </a:rPr>
              <a:t>명과 대결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질의응답시스템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인간의 언어를 이해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의료분야로 진출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암 진단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2014</a:t>
            </a:r>
            <a:r>
              <a:rPr lang="ko-KR" altLang="en-US" sz="1600" b="0" smtClean="0">
                <a:solidFill>
                  <a:srgbClr val="000000"/>
                </a:solidFill>
              </a:rPr>
              <a:t>년 유진 구스트만 </a:t>
            </a:r>
            <a:r>
              <a:rPr lang="en-US" altLang="ko-KR" sz="1600" b="0" smtClean="0">
                <a:solidFill>
                  <a:srgbClr val="000000"/>
                </a:solidFill>
              </a:rPr>
              <a:t>: </a:t>
            </a:r>
            <a:r>
              <a:rPr lang="ko-KR" altLang="en-US" sz="1600" b="0" smtClean="0">
                <a:solidFill>
                  <a:srgbClr val="000000"/>
                </a:solidFill>
              </a:rPr>
              <a:t>튜링테스트 통과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튜링테스트 </a:t>
            </a:r>
            <a:r>
              <a:rPr lang="en-US" altLang="ko-KR" b="0" smtClean="0">
                <a:solidFill>
                  <a:srgbClr val="000000"/>
                </a:solidFill>
              </a:rPr>
              <a:t>: 5</a:t>
            </a:r>
            <a:r>
              <a:rPr lang="ko-KR" altLang="en-US" b="0" smtClean="0">
                <a:solidFill>
                  <a:srgbClr val="000000"/>
                </a:solidFill>
              </a:rPr>
              <a:t>분간 사람과 컴퓨터가 채팅</a:t>
            </a:r>
            <a:r>
              <a:rPr lang="en-US" altLang="ko-KR" b="0" smtClean="0">
                <a:solidFill>
                  <a:srgbClr val="000000"/>
                </a:solidFill>
              </a:rPr>
              <a:t>, 30%</a:t>
            </a:r>
            <a:r>
              <a:rPr lang="ko-KR" altLang="en-US" b="0" smtClean="0">
                <a:solidFill>
                  <a:srgbClr val="000000"/>
                </a:solidFill>
              </a:rPr>
              <a:t>의 관중을 속이면 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2016</a:t>
            </a:r>
            <a:r>
              <a:rPr lang="ko-KR" altLang="en-US" sz="1600" b="0" smtClean="0">
                <a:solidFill>
                  <a:srgbClr val="000000"/>
                </a:solidFill>
              </a:rPr>
              <a:t>년 딥마인드의 알파고 </a:t>
            </a:r>
            <a:r>
              <a:rPr lang="en-US" altLang="ko-KR" sz="1600" b="0" smtClean="0">
                <a:solidFill>
                  <a:srgbClr val="000000"/>
                </a:solidFill>
              </a:rPr>
              <a:t>vs </a:t>
            </a:r>
            <a:r>
              <a:rPr lang="ko-KR" altLang="en-US" sz="1600" b="0" smtClean="0">
                <a:solidFill>
                  <a:srgbClr val="000000"/>
                </a:solidFill>
              </a:rPr>
              <a:t>이세돌 </a:t>
            </a:r>
            <a:r>
              <a:rPr lang="en-US" altLang="ko-KR" sz="1600" b="0" smtClean="0">
                <a:solidFill>
                  <a:srgbClr val="000000"/>
                </a:solidFill>
              </a:rPr>
              <a:t>9</a:t>
            </a:r>
            <a:r>
              <a:rPr lang="ko-KR" altLang="en-US" sz="1600" b="0" smtClean="0">
                <a:solidFill>
                  <a:srgbClr val="000000"/>
                </a:solidFill>
              </a:rPr>
              <a:t>단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>
                <a:solidFill>
                  <a:srgbClr val="000000"/>
                </a:solidFill>
              </a:rPr>
              <a:t>-&gt; </a:t>
            </a:r>
            <a:r>
              <a:rPr lang="en-US" altLang="ko-KR" b="0" smtClean="0">
                <a:solidFill>
                  <a:srgbClr val="000000"/>
                </a:solidFill>
              </a:rPr>
              <a:t>4</a:t>
            </a:r>
            <a:r>
              <a:rPr lang="ko-KR" altLang="en-US" b="0" smtClean="0">
                <a:solidFill>
                  <a:srgbClr val="000000"/>
                </a:solidFill>
              </a:rPr>
              <a:t>승 </a:t>
            </a:r>
            <a:r>
              <a:rPr lang="en-US" altLang="ko-KR" b="0" smtClean="0">
                <a:solidFill>
                  <a:srgbClr val="000000"/>
                </a:solidFill>
              </a:rPr>
              <a:t>1</a:t>
            </a:r>
            <a:r>
              <a:rPr lang="ko-KR" altLang="en-US" b="0" smtClean="0">
                <a:solidFill>
                  <a:srgbClr val="000000"/>
                </a:solidFill>
              </a:rPr>
              <a:t>패</a:t>
            </a:r>
            <a:r>
              <a:rPr lang="en-US" altLang="ko-KR" b="0" smtClean="0">
                <a:solidFill>
                  <a:srgbClr val="000000"/>
                </a:solidFill>
              </a:rPr>
              <a:t>, 1</a:t>
            </a:r>
            <a:r>
              <a:rPr lang="ko-KR" altLang="en-US" b="0" smtClean="0">
                <a:solidFill>
                  <a:srgbClr val="000000"/>
                </a:solidFill>
              </a:rPr>
              <a:t>승 </a:t>
            </a:r>
            <a:r>
              <a:rPr lang="en-US" altLang="ko-KR" b="0" smtClean="0">
                <a:solidFill>
                  <a:srgbClr val="000000"/>
                </a:solidFill>
              </a:rPr>
              <a:t>4</a:t>
            </a:r>
            <a:r>
              <a:rPr lang="ko-KR" altLang="en-US" b="0" smtClean="0">
                <a:solidFill>
                  <a:srgbClr val="000000"/>
                </a:solidFill>
              </a:rPr>
              <a:t>패</a:t>
            </a:r>
            <a:endParaRPr lang="en-US" altLang="ko-KR" b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인공지능의 현재와 미래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9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인공지능의 현재</a:t>
            </a:r>
            <a:endParaRPr lang="ko-KR" altLang="en-US" sz="1800">
              <a:solidFill>
                <a:srgbClr val="0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988840"/>
            <a:ext cx="7524750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99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인공지능의 현재와 미래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9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인공지능의 미래</a:t>
            </a:r>
            <a:endParaRPr lang="ko-KR" altLang="en-US" sz="180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4637" y="1772816"/>
            <a:ext cx="5420651" cy="758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ko-KR" altLang="en-US" sz="4000" smtClean="0"/>
              <a:t>특이점과 </a:t>
            </a:r>
            <a:r>
              <a:rPr lang="en-US" altLang="ko-KR" sz="4000" smtClean="0"/>
              <a:t>Post </a:t>
            </a:r>
            <a:r>
              <a:rPr lang="en-US" altLang="ko-KR" sz="4000" smtClean="0"/>
              <a:t>Human</a:t>
            </a:r>
            <a:endParaRPr lang="ko-KR" altLang="en-US" sz="400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99" y="2835746"/>
            <a:ext cx="581977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98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3"/>
          <p:cNvSpPr>
            <a:spLocks noGrp="1"/>
          </p:cNvSpPr>
          <p:nvPr>
            <p:ph type="body" idx="4294967295"/>
          </p:nvPr>
        </p:nvSpPr>
        <p:spPr>
          <a:xfrm>
            <a:off x="560512" y="2564904"/>
            <a:ext cx="8915400" cy="2697163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ko-KR" altLang="en-US" sz="5400" smtClean="0"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540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540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459648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클라우드</a:t>
            </a:r>
            <a:r>
              <a:rPr lang="ko-KR" altLang="en-US" sz="1800" b="1" dirty="0" smtClean="0"/>
              <a:t> 업계 현황</a:t>
            </a:r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386050" name="Picture 2" descr="https://jmagazine.joins.com/_data/photo/2015/09/3696639864_Tq9wcR8E_02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5348" y="1785926"/>
            <a:ext cx="7785018" cy="428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218" name="Picture 2" descr="http://3.bp.blogspot.com/-uUfjh4Pjps0/Uwp2hgGaHuI/AAAAAAAAHSM/jRumjm9WFV0/s1600/design-dc-topology1.pn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2802" y="3571876"/>
            <a:ext cx="5743575" cy="3086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8" name="구름 모양 설명선 27"/>
          <p:cNvSpPr/>
          <p:nvPr/>
        </p:nvSpPr>
        <p:spPr>
          <a:xfrm>
            <a:off x="3381364" y="1000108"/>
            <a:ext cx="6072230" cy="242889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372812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클라우드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52406" y="4286256"/>
            <a:ext cx="2714644" cy="1643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dirty="0" smtClean="0"/>
              <a:t>물리적 머신</a:t>
            </a:r>
            <a:endParaRPr lang="en-US" altLang="ko-KR" dirty="0" smtClean="0"/>
          </a:p>
          <a:p>
            <a:pPr algn="ctr">
              <a:buNone/>
            </a:pPr>
            <a:r>
              <a:rPr lang="en-US" altLang="ko-KR" dirty="0" smtClean="0"/>
              <a:t>(PM)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452406" y="1785926"/>
            <a:ext cx="2714644" cy="164307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dirty="0" smtClean="0"/>
              <a:t>가상 머신</a:t>
            </a:r>
            <a:endParaRPr lang="en-US" altLang="ko-KR" dirty="0" smtClean="0"/>
          </a:p>
          <a:p>
            <a:pPr algn="ctr">
              <a:buNone/>
            </a:pPr>
            <a:r>
              <a:rPr lang="en-US" altLang="ko-KR" dirty="0" smtClean="0"/>
              <a:t>(VM)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524372" y="1500174"/>
            <a:ext cx="785818" cy="1357322"/>
            <a:chOff x="3667116" y="1714488"/>
            <a:chExt cx="785818" cy="1357322"/>
          </a:xfrm>
        </p:grpSpPr>
        <p:sp>
          <p:nvSpPr>
            <p:cNvPr id="8" name="순서도: 내부 저장소 7"/>
            <p:cNvSpPr/>
            <p:nvPr/>
          </p:nvSpPr>
          <p:spPr>
            <a:xfrm>
              <a:off x="3667116" y="171448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9" name="순서도: 내부 저장소 8"/>
            <p:cNvSpPr/>
            <p:nvPr/>
          </p:nvSpPr>
          <p:spPr>
            <a:xfrm>
              <a:off x="3667116" y="207167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10" name="순서도: 내부 저장소 9"/>
            <p:cNvSpPr/>
            <p:nvPr/>
          </p:nvSpPr>
          <p:spPr>
            <a:xfrm>
              <a:off x="3667116" y="242886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11" name="순서도: 내부 저장소 10"/>
            <p:cNvSpPr/>
            <p:nvPr/>
          </p:nvSpPr>
          <p:spPr>
            <a:xfrm>
              <a:off x="3667116" y="278605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524504" y="1500174"/>
            <a:ext cx="785818" cy="1357322"/>
            <a:chOff x="3667116" y="1714488"/>
            <a:chExt cx="785818" cy="1357322"/>
          </a:xfrm>
        </p:grpSpPr>
        <p:sp>
          <p:nvSpPr>
            <p:cNvPr id="14" name="순서도: 내부 저장소 13"/>
            <p:cNvSpPr/>
            <p:nvPr/>
          </p:nvSpPr>
          <p:spPr>
            <a:xfrm>
              <a:off x="3667116" y="171448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15" name="순서도: 내부 저장소 14"/>
            <p:cNvSpPr/>
            <p:nvPr/>
          </p:nvSpPr>
          <p:spPr>
            <a:xfrm>
              <a:off x="3667116" y="207167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16" name="순서도: 내부 저장소 15"/>
            <p:cNvSpPr/>
            <p:nvPr/>
          </p:nvSpPr>
          <p:spPr>
            <a:xfrm>
              <a:off x="3667116" y="242886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17" name="순서도: 내부 저장소 16"/>
            <p:cNvSpPr/>
            <p:nvPr/>
          </p:nvSpPr>
          <p:spPr>
            <a:xfrm>
              <a:off x="3667116" y="278605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596074" y="1500174"/>
            <a:ext cx="785818" cy="1357322"/>
            <a:chOff x="3667116" y="1714488"/>
            <a:chExt cx="785818" cy="1357322"/>
          </a:xfrm>
        </p:grpSpPr>
        <p:sp>
          <p:nvSpPr>
            <p:cNvPr id="19" name="순서도: 내부 저장소 18"/>
            <p:cNvSpPr/>
            <p:nvPr/>
          </p:nvSpPr>
          <p:spPr>
            <a:xfrm>
              <a:off x="3667116" y="171448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0" name="순서도: 내부 저장소 19"/>
            <p:cNvSpPr/>
            <p:nvPr/>
          </p:nvSpPr>
          <p:spPr>
            <a:xfrm>
              <a:off x="3667116" y="207167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1" name="순서도: 내부 저장소 20"/>
            <p:cNvSpPr/>
            <p:nvPr/>
          </p:nvSpPr>
          <p:spPr>
            <a:xfrm>
              <a:off x="3667116" y="242886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2" name="순서도: 내부 저장소 21"/>
            <p:cNvSpPr/>
            <p:nvPr/>
          </p:nvSpPr>
          <p:spPr>
            <a:xfrm>
              <a:off x="3667116" y="278605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96206" y="1500174"/>
            <a:ext cx="785818" cy="1357322"/>
            <a:chOff x="3667116" y="1714488"/>
            <a:chExt cx="785818" cy="1357322"/>
          </a:xfrm>
        </p:grpSpPr>
        <p:sp>
          <p:nvSpPr>
            <p:cNvPr id="24" name="순서도: 내부 저장소 23"/>
            <p:cNvSpPr/>
            <p:nvPr/>
          </p:nvSpPr>
          <p:spPr>
            <a:xfrm>
              <a:off x="3667116" y="171448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5" name="순서도: 내부 저장소 24"/>
            <p:cNvSpPr/>
            <p:nvPr/>
          </p:nvSpPr>
          <p:spPr>
            <a:xfrm>
              <a:off x="3667116" y="207167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6" name="순서도: 내부 저장소 25"/>
            <p:cNvSpPr/>
            <p:nvPr/>
          </p:nvSpPr>
          <p:spPr>
            <a:xfrm>
              <a:off x="3667116" y="242886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7" name="순서도: 내부 저장소 26"/>
            <p:cNvSpPr/>
            <p:nvPr/>
          </p:nvSpPr>
          <p:spPr>
            <a:xfrm>
              <a:off x="3667116" y="278605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458319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구글</a:t>
            </a:r>
            <a:r>
              <a:rPr lang="ko-KR" altLang="en-US" sz="1800" b="1" dirty="0" smtClean="0"/>
              <a:t> 데이터 센터 </a:t>
            </a:r>
            <a:r>
              <a:rPr lang="en-US" altLang="ko-KR" sz="1800" b="1" dirty="0" smtClean="0"/>
              <a:t>: </a:t>
            </a:r>
            <a:r>
              <a:rPr lang="ko-KR" altLang="en-US" sz="1800" b="1" dirty="0" smtClean="0"/>
              <a:t>클러스터</a:t>
            </a:r>
            <a:r>
              <a:rPr lang="en-US" altLang="ko-KR" sz="1800" b="1" dirty="0" smtClean="0"/>
              <a:t> 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395268" name="Picture 4" descr="http://image.itdonga.com/files/2015/06/17/001_IPrUGUZ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158" y="2143116"/>
            <a:ext cx="6608015" cy="4405344"/>
          </a:xfrm>
          <a:prstGeom prst="rect">
            <a:avLst/>
          </a:prstGeom>
          <a:noFill/>
        </p:spPr>
      </p:pic>
      <p:sp>
        <p:nvSpPr>
          <p:cNvPr id="8" name="구름 모양 설명선 7"/>
          <p:cNvSpPr/>
          <p:nvPr/>
        </p:nvSpPr>
        <p:spPr>
          <a:xfrm>
            <a:off x="5524504" y="1071546"/>
            <a:ext cx="4071966" cy="2000264"/>
          </a:xfrm>
          <a:prstGeom prst="cloudCallout">
            <a:avLst>
              <a:gd name="adj1" fmla="val -17914"/>
              <a:gd name="adj2" fmla="val 6299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buNone/>
            </a:pPr>
            <a:r>
              <a:rPr lang="ko-KR" altLang="en-US" sz="1800" dirty="0" err="1" smtClean="0"/>
              <a:t>구글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클라우스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algn="ctr">
              <a:buNone/>
            </a:pPr>
            <a:r>
              <a:rPr lang="ko-KR" altLang="en-US" sz="1800" dirty="0" err="1" smtClean="0"/>
              <a:t>가상머신</a:t>
            </a:r>
            <a:endParaRPr lang="en-US" altLang="ko-KR" sz="1800" dirty="0" smtClean="0"/>
          </a:p>
          <a:p>
            <a:pPr algn="ctr">
              <a:buNone/>
            </a:pPr>
            <a:r>
              <a:rPr lang="en-US" altLang="ko-KR" sz="1600" dirty="0" smtClean="0"/>
              <a:t>1</a:t>
            </a:r>
            <a:r>
              <a:rPr lang="ko-KR" altLang="en-US" sz="1600" dirty="0" smtClean="0"/>
              <a:t>대 </a:t>
            </a:r>
            <a:r>
              <a:rPr lang="en-US" altLang="ko-KR" sz="1600" dirty="0" smtClean="0"/>
              <a:t>-&gt; 2,000</a:t>
            </a:r>
            <a:r>
              <a:rPr lang="ko-KR" altLang="en-US" sz="1600" dirty="0" smtClean="0"/>
              <a:t>대 </a:t>
            </a:r>
            <a:r>
              <a:rPr lang="en-US" altLang="ko-KR" sz="1600" dirty="0" smtClean="0"/>
              <a:t>-&gt; 1,202</a:t>
            </a:r>
            <a:r>
              <a:rPr lang="ko-KR" altLang="en-US" sz="1600" dirty="0" smtClean="0"/>
              <a:t>대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685398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서버 가상화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3789040"/>
            <a:ext cx="6912768" cy="282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00808"/>
            <a:ext cx="697213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431067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스토리지 </a:t>
            </a:r>
            <a:r>
              <a:rPr lang="en-US" altLang="ko-KR" sz="1800" b="1" smtClean="0"/>
              <a:t>&amp; </a:t>
            </a:r>
            <a:r>
              <a:rPr lang="ko-KR" altLang="en-US" sz="1800" b="1" smtClean="0"/>
              <a:t>네트워크 가상화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29" y="2171171"/>
            <a:ext cx="3936397" cy="372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025008" y="2060848"/>
            <a:ext cx="3960440" cy="3863844"/>
            <a:chOff x="5025008" y="2060848"/>
            <a:chExt cx="3960440" cy="386384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008" y="2060848"/>
              <a:ext cx="3960440" cy="3863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타원 1"/>
            <p:cNvSpPr/>
            <p:nvPr/>
          </p:nvSpPr>
          <p:spPr>
            <a:xfrm>
              <a:off x="6308001" y="3344698"/>
              <a:ext cx="1368152" cy="1380446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ko-KR" altLang="en-US" smtClean="0"/>
                <a:t>네트워크</a:t>
              </a:r>
              <a:endParaRPr lang="en-US" altLang="ko-KR" smtClean="0"/>
            </a:p>
            <a:p>
              <a:pPr algn="ctr">
                <a:buNone/>
              </a:pPr>
              <a:r>
                <a:rPr lang="ko-KR" altLang="en-US" smtClean="0"/>
                <a:t>가상</a:t>
              </a:r>
              <a:r>
                <a:rPr lang="ko-KR" altLang="en-US"/>
                <a:t>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76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377895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서비스 프로비저닝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3645023"/>
            <a:ext cx="4453508" cy="28996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1700808"/>
            <a:ext cx="7496253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916230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자원 유틸리티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66" y="3861047"/>
            <a:ext cx="3127685" cy="27011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9" y="1704335"/>
            <a:ext cx="7389555" cy="205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chemeClr val="tx2"/>
                </a:solidFill>
              </a:rPr>
              <a:t>알파고와 이세돌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chemeClr val="bg1"/>
                </a:solidFill>
              </a:rPr>
              <a:t>Part </a:t>
            </a:r>
            <a:r>
              <a:rPr lang="en-US" altLang="ko-KR" sz="3000" dirty="0" smtClean="0">
                <a:solidFill>
                  <a:schemeClr val="bg1"/>
                </a:solidFill>
              </a:rPr>
              <a:t>I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4514697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VDI (Virtual Descktop Infrastructure)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844824"/>
            <a:ext cx="8136904" cy="4481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04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4514697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VDI (Virtual Descktop Infrastructure)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8" y="1700808"/>
            <a:ext cx="7745428" cy="472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23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5074146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오픈스택 </a:t>
            </a:r>
            <a:r>
              <a:rPr lang="en-US" altLang="ko-KR" sz="1800" b="1" smtClean="0"/>
              <a:t>: </a:t>
            </a:r>
            <a:r>
              <a:rPr lang="ko-KR" altLang="en-US" sz="1800" b="1" smtClean="0"/>
              <a:t>대표적인 오픈소스 클라우드 기술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700808"/>
            <a:ext cx="7714828" cy="48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118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372812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오픈스택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844824"/>
            <a:ext cx="6825208" cy="471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8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417970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IaaS Market Place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00807"/>
            <a:ext cx="7056784" cy="482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7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560637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PaaS Market Place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1819266"/>
            <a:ext cx="7192589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4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560637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PaaS Market Place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II-1. </a:t>
            </a:r>
            <a:r>
              <a:rPr lang="ko-KR" altLang="en-US" sz="3000">
                <a:solidFill>
                  <a:srgbClr val="FFFFFF"/>
                </a:solidFill>
              </a:rPr>
              <a:t>클라우드</a:t>
            </a:r>
            <a:r>
              <a:rPr lang="en-US" altLang="ko-KR" sz="3000">
                <a:solidFill>
                  <a:srgbClr val="FFFFFF"/>
                </a:solidFill>
              </a:rPr>
              <a:t>(</a:t>
            </a:r>
            <a:r>
              <a:rPr lang="ko-KR" altLang="en-US" sz="3000">
                <a:solidFill>
                  <a:srgbClr val="FFFFFF"/>
                </a:solidFill>
              </a:rPr>
              <a:t>가상화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34" y="1749286"/>
            <a:ext cx="8343030" cy="484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98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60900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급하다</a:t>
            </a:r>
            <a:r>
              <a:rPr lang="en-US" altLang="ko-KR" sz="1800" b="1" smtClean="0"/>
              <a:t>.. </a:t>
            </a:r>
            <a:r>
              <a:rPr lang="ko-KR" altLang="en-US" sz="1800" b="1" smtClean="0"/>
              <a:t>급해</a:t>
            </a:r>
            <a:r>
              <a:rPr lang="en-US" altLang="ko-KR" sz="1800" b="1" smtClean="0"/>
              <a:t>! - </a:t>
            </a:r>
            <a:r>
              <a:rPr lang="ko-KR" altLang="en-US" sz="1800" b="1" smtClean="0"/>
              <a:t>빨리 계산하기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II-2. </a:t>
            </a:r>
            <a:r>
              <a:rPr lang="ko-KR" altLang="en-US" sz="3000" smtClean="0">
                <a:solidFill>
                  <a:srgbClr val="FFFFFF"/>
                </a:solidFill>
              </a:rPr>
              <a:t>분산병렬처리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343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1</a:t>
            </a:r>
            <a:r>
              <a:rPr lang="ko-KR" altLang="en-US" sz="1600" b="0" smtClean="0">
                <a:solidFill>
                  <a:srgbClr val="000000"/>
                </a:solidFill>
              </a:rPr>
              <a:t>단계 </a:t>
            </a:r>
            <a:r>
              <a:rPr lang="en-US" altLang="ko-KR" sz="1600" b="0" smtClean="0">
                <a:solidFill>
                  <a:srgbClr val="000000"/>
                </a:solidFill>
              </a:rPr>
              <a:t>: CPU</a:t>
            </a:r>
            <a:r>
              <a:rPr lang="ko-KR" altLang="en-US" sz="1600" b="0" smtClean="0">
                <a:solidFill>
                  <a:srgbClr val="000000"/>
                </a:solidFill>
              </a:rPr>
              <a:t>의 </a:t>
            </a:r>
            <a:r>
              <a:rPr lang="en-US" altLang="ko-KR" sz="1600" b="0" smtClean="0">
                <a:solidFill>
                  <a:srgbClr val="000000"/>
                </a:solidFill>
              </a:rPr>
              <a:t>Clock Frequency </a:t>
            </a:r>
            <a:r>
              <a:rPr lang="ko-KR" altLang="en-US" sz="1600" b="0" smtClean="0">
                <a:solidFill>
                  <a:srgbClr val="000000"/>
                </a:solidFill>
              </a:rPr>
              <a:t>늘리기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무어의 법칙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동일한 면적의 반도체 직접회로의 트랜지스터의 개수가 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개월에 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배씩 증가</a:t>
            </a:r>
            <a:endParaRPr lang="en-US" altLang="ko-KR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CPU </a:t>
            </a:r>
            <a:r>
              <a:rPr lang="ko-KR" altLang="en-US" b="0" smtClean="0">
                <a:solidFill>
                  <a:srgbClr val="000000"/>
                </a:solidFill>
              </a:rPr>
              <a:t>속도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최대 </a:t>
            </a:r>
            <a:r>
              <a:rPr lang="en-US" altLang="ko-KR" b="0" smtClean="0">
                <a:solidFill>
                  <a:srgbClr val="000000"/>
                </a:solidFill>
              </a:rPr>
              <a:t>4Ghz</a:t>
            </a:r>
            <a:r>
              <a:rPr lang="ko-KR" altLang="en-US" b="0" smtClean="0">
                <a:solidFill>
                  <a:srgbClr val="000000"/>
                </a:solidFill>
              </a:rPr>
              <a:t>가 한계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2</a:t>
            </a:r>
            <a:r>
              <a:rPr lang="ko-KR" altLang="en-US" sz="1600" b="0" smtClean="0">
                <a:solidFill>
                  <a:srgbClr val="000000"/>
                </a:solidFill>
              </a:rPr>
              <a:t>단계 </a:t>
            </a:r>
            <a:r>
              <a:rPr lang="en-US" altLang="ko-KR" sz="1600" b="0" smtClean="0">
                <a:solidFill>
                  <a:srgbClr val="000000"/>
                </a:solidFill>
              </a:rPr>
              <a:t>: Single Core</a:t>
            </a:r>
            <a:r>
              <a:rPr lang="ko-KR" altLang="en-US" sz="1600" b="0" smtClean="0">
                <a:solidFill>
                  <a:srgbClr val="000000"/>
                </a:solidFill>
              </a:rPr>
              <a:t>에서 </a:t>
            </a:r>
            <a:r>
              <a:rPr lang="en-US" altLang="ko-KR" sz="1600" b="0" smtClean="0">
                <a:solidFill>
                  <a:srgbClr val="000000"/>
                </a:solidFill>
              </a:rPr>
              <a:t>Multi Core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1 CPU -&gt; 2 CPU -&gt; 4 CPU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1 CPU : 1 Core,  1 CPU : 2 Core, 1 CPU : 4 Core, 1 CPU : 6 Core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dirty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3</a:t>
            </a:r>
            <a:r>
              <a:rPr lang="ko-KR" altLang="en-US" sz="1600" b="0" smtClean="0">
                <a:solidFill>
                  <a:srgbClr val="000000"/>
                </a:solidFill>
              </a:rPr>
              <a:t>단계 </a:t>
            </a:r>
            <a:r>
              <a:rPr lang="en-US" altLang="ko-KR" sz="1600" b="0" smtClean="0">
                <a:solidFill>
                  <a:srgbClr val="000000"/>
                </a:solidFill>
              </a:rPr>
              <a:t>: Single Machine -&gt; Clustering( N</a:t>
            </a:r>
            <a:r>
              <a:rPr lang="ko-KR" altLang="en-US" sz="1600" b="0" smtClean="0">
                <a:solidFill>
                  <a:srgbClr val="000000"/>
                </a:solidFill>
              </a:rPr>
              <a:t>개의 </a:t>
            </a:r>
            <a:r>
              <a:rPr lang="en-US" altLang="ko-KR" sz="1600" b="0" smtClean="0">
                <a:solidFill>
                  <a:srgbClr val="000000"/>
                </a:solidFill>
              </a:rPr>
              <a:t>Machine</a:t>
            </a:r>
            <a:r>
              <a:rPr lang="ko-KR" altLang="en-US" sz="1600" b="0" smtClean="0">
                <a:solidFill>
                  <a:srgbClr val="000000"/>
                </a:solidFill>
              </a:rPr>
              <a:t>을 </a:t>
            </a:r>
            <a:r>
              <a:rPr lang="en-US" altLang="ko-KR" sz="1600" b="0" smtClean="0">
                <a:solidFill>
                  <a:srgbClr val="000000"/>
                </a:solidFill>
              </a:rPr>
              <a:t>Network</a:t>
            </a:r>
            <a:r>
              <a:rPr lang="ko-KR" altLang="en-US" sz="1600" b="0" smtClean="0">
                <a:solidFill>
                  <a:srgbClr val="000000"/>
                </a:solidFill>
              </a:rPr>
              <a:t>로 연결 </a:t>
            </a:r>
            <a:r>
              <a:rPr lang="en-US" altLang="ko-KR" sz="1600" b="0" smtClean="0">
                <a:solidFill>
                  <a:srgbClr val="000000"/>
                </a:solidFill>
              </a:rPr>
              <a:t>) </a:t>
            </a:r>
            <a:r>
              <a:rPr lang="ko-KR" altLang="en-US" sz="1600" b="0" smtClean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1</a:t>
            </a:r>
            <a:r>
              <a:rPr lang="ko-KR" altLang="en-US" b="0" smtClean="0">
                <a:solidFill>
                  <a:srgbClr val="000000"/>
                </a:solidFill>
              </a:rPr>
              <a:t>대의 </a:t>
            </a:r>
            <a:r>
              <a:rPr lang="en-US" altLang="ko-KR" b="0" smtClean="0">
                <a:solidFill>
                  <a:srgbClr val="000000"/>
                </a:solidFill>
              </a:rPr>
              <a:t>Big Machine -&gt; N</a:t>
            </a:r>
            <a:r>
              <a:rPr lang="ko-KR" altLang="en-US" b="0" smtClean="0">
                <a:solidFill>
                  <a:srgbClr val="000000"/>
                </a:solidFill>
              </a:rPr>
              <a:t>개의 범용 컴퓨터를 연결한 클러스터</a:t>
            </a:r>
            <a:endParaRPr lang="ko-KR" altLang="en-US" b="0" dirty="0">
              <a:solidFill>
                <a:srgbClr val="000000"/>
              </a:solidFill>
            </a:endParaRPr>
          </a:p>
        </p:txBody>
      </p:sp>
      <p:sp>
        <p:nvSpPr>
          <p:cNvPr id="2" name="구름 모양 설명선 1"/>
          <p:cNvSpPr/>
          <p:nvPr/>
        </p:nvSpPr>
        <p:spPr>
          <a:xfrm>
            <a:off x="7041232" y="5013176"/>
            <a:ext cx="1882106" cy="1080120"/>
          </a:xfrm>
          <a:prstGeom prst="cloudCallout">
            <a:avLst>
              <a:gd name="adj1" fmla="val -107842"/>
              <a:gd name="adj2" fmla="val -2292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2</a:t>
            </a:r>
            <a:r>
              <a:rPr lang="ko-KR" altLang="en-US" smtClean="0"/>
              <a:t>배가 아닌</a:t>
            </a:r>
            <a:endParaRPr lang="en-US" altLang="ko-KR" smtClean="0"/>
          </a:p>
          <a:p>
            <a:pPr algn="ctr">
              <a:buNone/>
            </a:pPr>
            <a:r>
              <a:rPr lang="en-US" altLang="ko-KR" smtClean="0"/>
              <a:t>10</a:t>
            </a:r>
            <a:r>
              <a:rPr lang="ko-KR" altLang="en-US" smtClean="0"/>
              <a:t>배씩 증가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458319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분산병렬처리</a:t>
            </a:r>
            <a:r>
              <a:rPr lang="en-US" altLang="ko-KR" sz="1800" b="1" smtClean="0"/>
              <a:t>( MapReduce )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II-2. </a:t>
            </a:r>
            <a:r>
              <a:rPr lang="ko-KR" altLang="en-US" sz="3000">
                <a:solidFill>
                  <a:srgbClr val="FFFFFF"/>
                </a:solidFill>
              </a:rPr>
              <a:t>분산병렬처리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021684"/>
            <a:ext cx="6943873" cy="41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9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834477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분산병렬처리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II-2. </a:t>
            </a:r>
            <a:r>
              <a:rPr lang="ko-KR" altLang="en-US" sz="3000">
                <a:solidFill>
                  <a:srgbClr val="FFFFFF"/>
                </a:solidFill>
              </a:rPr>
              <a:t>분산병렬처리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30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구글신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2003</a:t>
            </a:r>
            <a:r>
              <a:rPr lang="ko-KR" altLang="en-US" b="0" smtClean="0">
                <a:solidFill>
                  <a:srgbClr val="000000"/>
                </a:solidFill>
              </a:rPr>
              <a:t>년 </a:t>
            </a:r>
            <a:r>
              <a:rPr lang="en-US" altLang="ko-KR" b="0" smtClean="0">
                <a:solidFill>
                  <a:srgbClr val="000000"/>
                </a:solidFill>
              </a:rPr>
              <a:t>GFS : </a:t>
            </a:r>
            <a:r>
              <a:rPr lang="ko-KR" altLang="en-US" b="0" smtClean="0">
                <a:solidFill>
                  <a:srgbClr val="000000"/>
                </a:solidFill>
              </a:rPr>
              <a:t>구글 분산 파일 시스템 아키텍처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논문 공개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2004</a:t>
            </a:r>
            <a:r>
              <a:rPr lang="ko-KR" altLang="en-US" b="0" smtClean="0">
                <a:solidFill>
                  <a:srgbClr val="000000"/>
                </a:solidFill>
              </a:rPr>
              <a:t>년 </a:t>
            </a:r>
            <a:r>
              <a:rPr lang="en-US" altLang="ko-KR" b="0" smtClean="0">
                <a:solidFill>
                  <a:srgbClr val="000000"/>
                </a:solidFill>
              </a:rPr>
              <a:t>MapReduce : </a:t>
            </a:r>
            <a:r>
              <a:rPr lang="ko-KR" altLang="en-US" b="0" smtClean="0">
                <a:solidFill>
                  <a:srgbClr val="000000"/>
                </a:solidFill>
              </a:rPr>
              <a:t>구글 맵리듀스 아키텍처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논문 공개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하둡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2006</a:t>
            </a:r>
            <a:r>
              <a:rPr lang="ko-KR" altLang="en-US" b="0" smtClean="0">
                <a:solidFill>
                  <a:srgbClr val="000000"/>
                </a:solidFill>
              </a:rPr>
              <a:t>년 </a:t>
            </a:r>
            <a:r>
              <a:rPr lang="en-US" altLang="ko-KR" b="0" smtClean="0">
                <a:solidFill>
                  <a:srgbClr val="000000"/>
                </a:solidFill>
              </a:rPr>
              <a:t>2</a:t>
            </a:r>
            <a:r>
              <a:rPr lang="ko-KR" altLang="en-US" b="0" smtClean="0">
                <a:solidFill>
                  <a:srgbClr val="000000"/>
                </a:solidFill>
              </a:rPr>
              <a:t>월 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r>
              <a:rPr lang="ko-KR" altLang="en-US" b="0" smtClean="0">
                <a:solidFill>
                  <a:srgbClr val="000000"/>
                </a:solidFill>
              </a:rPr>
              <a:t>더그커팅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하둡</a:t>
            </a:r>
            <a:r>
              <a:rPr lang="en-US" altLang="ko-KR" b="0" smtClean="0">
                <a:solidFill>
                  <a:srgbClr val="000000"/>
                </a:solidFill>
              </a:rPr>
              <a:t>(HDFS,MapReduce)</a:t>
            </a:r>
            <a:r>
              <a:rPr lang="ko-KR" altLang="en-US" b="0" smtClean="0">
                <a:solidFill>
                  <a:srgbClr val="000000"/>
                </a:solidFill>
              </a:rPr>
              <a:t>을 오픈소스로 공개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2008</a:t>
            </a:r>
            <a:r>
              <a:rPr lang="ko-KR" altLang="en-US" b="0" smtClean="0">
                <a:solidFill>
                  <a:srgbClr val="000000"/>
                </a:solidFill>
              </a:rPr>
              <a:t>년 야후 </a:t>
            </a:r>
            <a:r>
              <a:rPr lang="en-US" altLang="ko-KR" b="0" smtClean="0">
                <a:solidFill>
                  <a:srgbClr val="000000"/>
                </a:solidFill>
              </a:rPr>
              <a:t>: 900</a:t>
            </a:r>
            <a:r>
              <a:rPr lang="ko-KR" altLang="en-US" b="0" smtClean="0">
                <a:solidFill>
                  <a:srgbClr val="000000"/>
                </a:solidFill>
              </a:rPr>
              <a:t>노드에서 </a:t>
            </a:r>
            <a:r>
              <a:rPr lang="en-US" altLang="ko-KR" b="0" smtClean="0">
                <a:solidFill>
                  <a:srgbClr val="000000"/>
                </a:solidFill>
              </a:rPr>
              <a:t>1</a:t>
            </a:r>
            <a:r>
              <a:rPr lang="ko-KR" altLang="en-US" b="0" smtClean="0">
                <a:solidFill>
                  <a:srgbClr val="000000"/>
                </a:solidFill>
              </a:rPr>
              <a:t>테라바이트 정렬 </a:t>
            </a:r>
            <a:r>
              <a:rPr lang="en-US" altLang="ko-KR" b="0" smtClean="0">
                <a:solidFill>
                  <a:srgbClr val="000000"/>
                </a:solidFill>
              </a:rPr>
              <a:t>: 209</a:t>
            </a:r>
            <a:r>
              <a:rPr lang="ko-KR" altLang="en-US" b="0" smtClean="0">
                <a:solidFill>
                  <a:srgbClr val="000000"/>
                </a:solidFill>
              </a:rPr>
              <a:t>초</a:t>
            </a: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세계최고기록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Hadoop</a:t>
            </a:r>
            <a:r>
              <a:rPr lang="en-US" altLang="ko-KR" b="0" smtClean="0">
                <a:solidFill>
                  <a:srgbClr val="000000"/>
                </a:solidFill>
              </a:rPr>
              <a:t>, Pig, Hive, HBase, Mahout, Zookeeper .... </a:t>
            </a:r>
            <a:r>
              <a:rPr lang="en-US" altLang="ko-K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Spark</a:t>
            </a:r>
            <a:r>
              <a:rPr lang="en-US" altLang="ko-KR" b="0" smtClean="0">
                <a:solidFill>
                  <a:srgbClr val="000000"/>
                </a:solidFill>
              </a:rPr>
              <a:t> : </a:t>
            </a:r>
            <a:r>
              <a:rPr lang="ko-KR" altLang="en-US" b="0" smtClean="0">
                <a:solidFill>
                  <a:srgbClr val="000000"/>
                </a:solidFill>
              </a:rPr>
              <a:t>하둡</a:t>
            </a:r>
            <a:r>
              <a:rPr lang="en-US" altLang="ko-KR" b="0" smtClean="0">
                <a:solidFill>
                  <a:srgbClr val="000000"/>
                </a:solidFill>
              </a:rPr>
              <a:t>/</a:t>
            </a:r>
            <a:r>
              <a:rPr lang="ko-KR" altLang="en-US" b="0" smtClean="0">
                <a:solidFill>
                  <a:srgbClr val="000000"/>
                </a:solidFill>
              </a:rPr>
              <a:t>스팍 </a:t>
            </a:r>
            <a:r>
              <a:rPr lang="ko-KR" altLang="en-US" b="0" smtClean="0">
                <a:solidFill>
                  <a:srgbClr val="000000"/>
                </a:solidFill>
              </a:rPr>
              <a:t>에코시스템으로 발전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dirty="0">
              <a:solidFill>
                <a:srgbClr val="000000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1928664" y="4653136"/>
            <a:ext cx="5328592" cy="144016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오픈소스 </a:t>
            </a:r>
            <a:r>
              <a:rPr lang="en-US" altLang="ko-KR" smtClean="0"/>
              <a:t>| </a:t>
            </a:r>
            <a:r>
              <a:rPr lang="ko-KR" altLang="en-US" smtClean="0"/>
              <a:t>범용 컴퓨터 </a:t>
            </a:r>
            <a:r>
              <a:rPr lang="en-US" altLang="ko-KR" smtClean="0"/>
              <a:t>| </a:t>
            </a:r>
            <a:r>
              <a:rPr lang="ko-KR" altLang="en-US" smtClean="0"/>
              <a:t>수집</a:t>
            </a:r>
            <a:r>
              <a:rPr lang="en-US" altLang="ko-KR" smtClean="0"/>
              <a:t>/</a:t>
            </a:r>
            <a:r>
              <a:rPr lang="ko-KR" altLang="en-US" smtClean="0"/>
              <a:t>저장</a:t>
            </a:r>
            <a:r>
              <a:rPr lang="en-US" altLang="ko-KR" smtClean="0"/>
              <a:t>/</a:t>
            </a:r>
            <a:r>
              <a:rPr lang="ko-KR" altLang="en-US" smtClean="0"/>
              <a:t>처리</a:t>
            </a:r>
            <a:r>
              <a:rPr lang="en-US" altLang="ko-KR" smtClean="0"/>
              <a:t>/</a:t>
            </a:r>
            <a:r>
              <a:rPr lang="ko-KR" altLang="en-US" smtClean="0"/>
              <a:t>분석</a:t>
            </a:r>
            <a:r>
              <a:rPr lang="en-US" altLang="ko-KR" smtClean="0"/>
              <a:t>/</a:t>
            </a:r>
            <a:r>
              <a:rPr lang="ko-KR" altLang="en-US" smtClean="0"/>
              <a:t>시각화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8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310569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이세돌</a:t>
            </a:r>
            <a:r>
              <a:rPr lang="ko-KR" altLang="en-US" sz="1800" b="1" dirty="0" smtClean="0"/>
              <a:t> </a:t>
            </a:r>
            <a:r>
              <a:rPr lang="en-US" altLang="ko-KR" sz="1800" b="1" dirty="0" err="1" smtClean="0"/>
              <a:t>vs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알파고</a:t>
            </a:r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I. </a:t>
            </a:r>
            <a:r>
              <a:rPr lang="ko-KR" altLang="en-US" sz="3000" smtClean="0">
                <a:solidFill>
                  <a:srgbClr val="FFFFFF"/>
                </a:solidFill>
              </a:rPr>
              <a:t>알파고와 이세돌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2052" name="Picture 4" descr="http://image.chosun.com/sitedata/image/201601/28/2016012800394_0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6852" y="1928802"/>
            <a:ext cx="6429420" cy="384425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952604" y="6429396"/>
            <a:ext cx="150874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조선일보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147063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기계학습의 원리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II-3. </a:t>
            </a:r>
            <a:r>
              <a:rPr lang="ko-KR" altLang="en-US" sz="3000" smtClean="0">
                <a:solidFill>
                  <a:srgbClr val="FFFFFF"/>
                </a:solidFill>
              </a:rPr>
              <a:t>인공지능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22577" y="1700808"/>
            <a:ext cx="453650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사전 학습</a:t>
            </a:r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4741639" y="2708920"/>
            <a:ext cx="571401" cy="648072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728864" y="3501008"/>
            <a:ext cx="2736304" cy="2232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블랙박스</a:t>
            </a:r>
            <a:endParaRPr lang="en-US" altLang="ko-KR" smtClean="0"/>
          </a:p>
          <a:p>
            <a:pPr algn="ctr">
              <a:buNone/>
            </a:pPr>
            <a:r>
              <a:rPr lang="en-US" altLang="ko-KR" smtClean="0"/>
              <a:t>(Hidden Layer)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84648" y="3501008"/>
            <a:ext cx="1080120" cy="22322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INPUT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329264" y="3501008"/>
            <a:ext cx="1080120" cy="22322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OUTPUT</a:t>
            </a:r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008784" y="4005064"/>
            <a:ext cx="4248472" cy="2880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008784" y="4941168"/>
            <a:ext cx="4248472" cy="2880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147063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기계학습의 분류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II-3. </a:t>
            </a:r>
            <a:r>
              <a:rPr lang="ko-KR" altLang="en-US" sz="3000" smtClean="0">
                <a:solidFill>
                  <a:srgbClr val="FFFFFF"/>
                </a:solidFill>
              </a:rPr>
              <a:t>인공지능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4555859" y="2451226"/>
            <a:ext cx="1835107" cy="1516742"/>
          </a:xfrm>
          <a:custGeom>
            <a:avLst/>
            <a:gdLst>
              <a:gd name="connsiteX0" fmla="*/ 0 w 1712976"/>
              <a:gd name="connsiteY0" fmla="*/ 738442 h 1476884"/>
              <a:gd name="connsiteX1" fmla="*/ 369221 w 1712976"/>
              <a:gd name="connsiteY1" fmla="*/ 0 h 1476884"/>
              <a:gd name="connsiteX2" fmla="*/ 1343755 w 1712976"/>
              <a:gd name="connsiteY2" fmla="*/ 0 h 1476884"/>
              <a:gd name="connsiteX3" fmla="*/ 1712976 w 1712976"/>
              <a:gd name="connsiteY3" fmla="*/ 738442 h 1476884"/>
              <a:gd name="connsiteX4" fmla="*/ 1343755 w 1712976"/>
              <a:gd name="connsiteY4" fmla="*/ 1476884 h 1476884"/>
              <a:gd name="connsiteX5" fmla="*/ 369221 w 1712976"/>
              <a:gd name="connsiteY5" fmla="*/ 1476884 h 1476884"/>
              <a:gd name="connsiteX6" fmla="*/ 0 w 1712976"/>
              <a:gd name="connsiteY6" fmla="*/ 738442 h 14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2976" h="1476884">
                <a:moveTo>
                  <a:pt x="0" y="738442"/>
                </a:moveTo>
                <a:lnTo>
                  <a:pt x="369221" y="0"/>
                </a:lnTo>
                <a:lnTo>
                  <a:pt x="1343755" y="0"/>
                </a:lnTo>
                <a:lnTo>
                  <a:pt x="1712976" y="738442"/>
                </a:lnTo>
                <a:lnTo>
                  <a:pt x="1343755" y="1476884"/>
                </a:lnTo>
                <a:lnTo>
                  <a:pt x="369221" y="1476884"/>
                </a:lnTo>
                <a:lnTo>
                  <a:pt x="0" y="738442"/>
                </a:lnTo>
                <a:close/>
              </a:path>
            </a:pathLst>
          </a:custGeom>
          <a:solidFill>
            <a:srgbClr val="8064A2">
              <a:lumMod val="75000"/>
            </a:srgbClr>
          </a:solidFill>
          <a:ln w="3175">
            <a:noFill/>
            <a:miter lim="800000"/>
            <a:headEnd/>
            <a:tailEnd/>
          </a:ln>
        </p:spPr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0" kern="0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sym typeface="나눔고딕" pitchFamily="50" charset="-127"/>
              </a:rPr>
              <a:t>연관분석</a:t>
            </a:r>
            <a:endParaRPr lang="en-US" altLang="ko-KR" sz="1300" b="0" kern="0"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0" kern="0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sym typeface="나눔고딕" pitchFamily="50" charset="-127"/>
              </a:rPr>
              <a:t>(Association </a:t>
            </a:r>
            <a:br>
              <a:rPr lang="en-US" altLang="ko-KR" sz="1300" b="0" kern="0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sym typeface="나눔고딕" pitchFamily="50" charset="-127"/>
              </a:rPr>
            </a:br>
            <a:r>
              <a:rPr lang="en-US" altLang="ko-KR" sz="1300" b="0" kern="0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sym typeface="나눔고딕" pitchFamily="50" charset="-127"/>
              </a:rPr>
              <a:t>Analysis)</a:t>
            </a: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5" name="육각형 24"/>
          <p:cNvSpPr/>
          <p:nvPr/>
        </p:nvSpPr>
        <p:spPr>
          <a:xfrm>
            <a:off x="848544" y="3568442"/>
            <a:ext cx="1835107" cy="1516742"/>
          </a:xfrm>
          <a:prstGeom prst="hexagon">
            <a:avLst>
              <a:gd name="adj" fmla="val 25000"/>
              <a:gd name="vf" fmla="val 115470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회귀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(Regression)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3168720" y="4216514"/>
            <a:ext cx="1835107" cy="1516742"/>
          </a:xfrm>
          <a:custGeom>
            <a:avLst/>
            <a:gdLst>
              <a:gd name="connsiteX0" fmla="*/ 0 w 1712976"/>
              <a:gd name="connsiteY0" fmla="*/ 738442 h 1476884"/>
              <a:gd name="connsiteX1" fmla="*/ 369221 w 1712976"/>
              <a:gd name="connsiteY1" fmla="*/ 0 h 1476884"/>
              <a:gd name="connsiteX2" fmla="*/ 1343755 w 1712976"/>
              <a:gd name="connsiteY2" fmla="*/ 0 h 1476884"/>
              <a:gd name="connsiteX3" fmla="*/ 1712976 w 1712976"/>
              <a:gd name="connsiteY3" fmla="*/ 738442 h 1476884"/>
              <a:gd name="connsiteX4" fmla="*/ 1343755 w 1712976"/>
              <a:gd name="connsiteY4" fmla="*/ 1476884 h 1476884"/>
              <a:gd name="connsiteX5" fmla="*/ 369221 w 1712976"/>
              <a:gd name="connsiteY5" fmla="*/ 1476884 h 1476884"/>
              <a:gd name="connsiteX6" fmla="*/ 0 w 1712976"/>
              <a:gd name="connsiteY6" fmla="*/ 738442 h 14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2976" h="1476884">
                <a:moveTo>
                  <a:pt x="0" y="738442"/>
                </a:moveTo>
                <a:lnTo>
                  <a:pt x="369221" y="0"/>
                </a:lnTo>
                <a:lnTo>
                  <a:pt x="1343755" y="0"/>
                </a:lnTo>
                <a:lnTo>
                  <a:pt x="1712976" y="738442"/>
                </a:lnTo>
                <a:lnTo>
                  <a:pt x="1343755" y="1476884"/>
                </a:lnTo>
                <a:lnTo>
                  <a:pt x="369221" y="1476884"/>
                </a:lnTo>
                <a:lnTo>
                  <a:pt x="0" y="738442"/>
                </a:lnTo>
                <a:close/>
              </a:path>
            </a:pathLst>
          </a:custGeom>
          <a:solidFill>
            <a:srgbClr val="8064A2">
              <a:lumMod val="75000"/>
            </a:srgbClr>
          </a:solidFill>
          <a:ln w="3175">
            <a:noFill/>
            <a:miter lim="800000"/>
            <a:headEnd/>
            <a:tailEnd/>
          </a:ln>
        </p:spPr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예측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(Predict)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</p:txBody>
      </p:sp>
      <p:sp>
        <p:nvSpPr>
          <p:cNvPr id="27" name="육각형 26"/>
          <p:cNvSpPr/>
          <p:nvPr/>
        </p:nvSpPr>
        <p:spPr>
          <a:xfrm>
            <a:off x="7257256" y="4206575"/>
            <a:ext cx="1835107" cy="151674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BACC6">
              <a:lumMod val="75000"/>
            </a:srgbClr>
          </a:solidFill>
          <a:ln w="317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</p:spPr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인공신경망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(</a:t>
            </a:r>
            <a:r>
              <a:rPr kumimoji="1" lang="en-US" altLang="ko-KR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Artificial </a:t>
            </a: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Neural Network)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2576736" y="2447278"/>
            <a:ext cx="1835107" cy="1516742"/>
          </a:xfrm>
          <a:custGeom>
            <a:avLst/>
            <a:gdLst>
              <a:gd name="connsiteX0" fmla="*/ 0 w 1712976"/>
              <a:gd name="connsiteY0" fmla="*/ 738442 h 1476884"/>
              <a:gd name="connsiteX1" fmla="*/ 369221 w 1712976"/>
              <a:gd name="connsiteY1" fmla="*/ 0 h 1476884"/>
              <a:gd name="connsiteX2" fmla="*/ 1343755 w 1712976"/>
              <a:gd name="connsiteY2" fmla="*/ 0 h 1476884"/>
              <a:gd name="connsiteX3" fmla="*/ 1712976 w 1712976"/>
              <a:gd name="connsiteY3" fmla="*/ 738442 h 1476884"/>
              <a:gd name="connsiteX4" fmla="*/ 1343755 w 1712976"/>
              <a:gd name="connsiteY4" fmla="*/ 1476884 h 1476884"/>
              <a:gd name="connsiteX5" fmla="*/ 369221 w 1712976"/>
              <a:gd name="connsiteY5" fmla="*/ 1476884 h 1476884"/>
              <a:gd name="connsiteX6" fmla="*/ 0 w 1712976"/>
              <a:gd name="connsiteY6" fmla="*/ 738442 h 14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2976" h="1476884">
                <a:moveTo>
                  <a:pt x="0" y="738442"/>
                </a:moveTo>
                <a:lnTo>
                  <a:pt x="369221" y="0"/>
                </a:lnTo>
                <a:lnTo>
                  <a:pt x="1343755" y="0"/>
                </a:lnTo>
                <a:lnTo>
                  <a:pt x="1712976" y="738442"/>
                </a:lnTo>
                <a:lnTo>
                  <a:pt x="1343755" y="1476884"/>
                </a:lnTo>
                <a:lnTo>
                  <a:pt x="369221" y="1476884"/>
                </a:lnTo>
                <a:lnTo>
                  <a:pt x="0" y="738442"/>
                </a:lnTo>
                <a:close/>
              </a:path>
            </a:pathLst>
          </a:custGeom>
          <a:solidFill>
            <a:srgbClr val="8064A2">
              <a:lumMod val="75000"/>
            </a:srgbClr>
          </a:solidFill>
          <a:ln w="3175">
            <a:noFill/>
            <a:miter lim="800000"/>
            <a:headEnd/>
            <a:tailEnd/>
          </a:ln>
        </p:spPr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분류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(Classification)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9" name="육각형 28"/>
          <p:cNvSpPr/>
          <p:nvPr/>
        </p:nvSpPr>
        <p:spPr>
          <a:xfrm>
            <a:off x="6753200" y="2416314"/>
            <a:ext cx="1835107" cy="151674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BACC6">
              <a:lumMod val="75000"/>
            </a:srgbClr>
          </a:solidFill>
          <a:ln w="317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</p:spPr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0" kern="0" smtClean="0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sym typeface="나눔고딕" pitchFamily="50" charset="-127"/>
              </a:rPr>
              <a:t>전문가시스템</a:t>
            </a:r>
            <a:endParaRPr lang="en-US" altLang="ko-KR" sz="1300" b="0" kern="0" smtClean="0"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(Expert System)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134117" y="4209009"/>
            <a:ext cx="1835107" cy="1516742"/>
          </a:xfrm>
          <a:custGeom>
            <a:avLst/>
            <a:gdLst>
              <a:gd name="connsiteX0" fmla="*/ 0 w 1712976"/>
              <a:gd name="connsiteY0" fmla="*/ 738442 h 1476884"/>
              <a:gd name="connsiteX1" fmla="*/ 369221 w 1712976"/>
              <a:gd name="connsiteY1" fmla="*/ 0 h 1476884"/>
              <a:gd name="connsiteX2" fmla="*/ 1343755 w 1712976"/>
              <a:gd name="connsiteY2" fmla="*/ 0 h 1476884"/>
              <a:gd name="connsiteX3" fmla="*/ 1712976 w 1712976"/>
              <a:gd name="connsiteY3" fmla="*/ 738442 h 1476884"/>
              <a:gd name="connsiteX4" fmla="*/ 1343755 w 1712976"/>
              <a:gd name="connsiteY4" fmla="*/ 1476884 h 1476884"/>
              <a:gd name="connsiteX5" fmla="*/ 369221 w 1712976"/>
              <a:gd name="connsiteY5" fmla="*/ 1476884 h 1476884"/>
              <a:gd name="connsiteX6" fmla="*/ 0 w 1712976"/>
              <a:gd name="connsiteY6" fmla="*/ 738442 h 14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2976" h="1476884">
                <a:moveTo>
                  <a:pt x="0" y="738442"/>
                </a:moveTo>
                <a:lnTo>
                  <a:pt x="369221" y="0"/>
                </a:lnTo>
                <a:lnTo>
                  <a:pt x="1343755" y="0"/>
                </a:lnTo>
                <a:lnTo>
                  <a:pt x="1712976" y="738442"/>
                </a:lnTo>
                <a:lnTo>
                  <a:pt x="1343755" y="1476884"/>
                </a:lnTo>
                <a:lnTo>
                  <a:pt x="369221" y="1476884"/>
                </a:lnTo>
                <a:lnTo>
                  <a:pt x="0" y="738442"/>
                </a:lnTo>
                <a:close/>
              </a:path>
            </a:pathLst>
          </a:custGeom>
          <a:solidFill>
            <a:srgbClr val="8064A2">
              <a:lumMod val="75000"/>
            </a:srgbClr>
          </a:solidFill>
          <a:ln w="3175">
            <a:noFill/>
            <a:miter lim="800000"/>
            <a:headEnd/>
            <a:tailEnd/>
          </a:ln>
        </p:spPr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군집분석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(Clustering)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83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228815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딥러닝 관련 분야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II-3. </a:t>
            </a:r>
            <a:r>
              <a:rPr lang="ko-KR" altLang="en-US" sz="3000" smtClean="0">
                <a:solidFill>
                  <a:srgbClr val="FFFFFF"/>
                </a:solidFill>
              </a:rPr>
              <a:t>인공지능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472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인공신경망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뉴런</a:t>
            </a: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시냅스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의 기능을 단순하게 모사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딥러닝으로 발전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뇌과학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신경과학</a:t>
            </a: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뇌과학</a:t>
            </a:r>
            <a:r>
              <a:rPr lang="en-US" altLang="ko-KR" b="0" smtClean="0">
                <a:solidFill>
                  <a:srgbClr val="000000"/>
                </a:solidFill>
              </a:rPr>
              <a:t>) : </a:t>
            </a:r>
            <a:r>
              <a:rPr lang="ko-KR" altLang="en-US" b="0" smtClean="0">
                <a:solidFill>
                  <a:srgbClr val="000000"/>
                </a:solidFill>
              </a:rPr>
              <a:t>뇌의 구조와 기능에 대한 연구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신경생물학</a:t>
            </a:r>
            <a:r>
              <a:rPr lang="en-US" altLang="ko-KR" b="0" smtClean="0">
                <a:solidFill>
                  <a:srgbClr val="000000"/>
                </a:solidFill>
              </a:rPr>
              <a:t>/</a:t>
            </a:r>
            <a:r>
              <a:rPr lang="ko-KR" altLang="en-US" b="0" smtClean="0">
                <a:solidFill>
                  <a:srgbClr val="000000"/>
                </a:solidFill>
              </a:rPr>
              <a:t>신경생리학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  -&gt; </a:t>
            </a:r>
            <a:r>
              <a:rPr lang="ko-KR" altLang="en-US" b="0" smtClean="0">
                <a:solidFill>
                  <a:srgbClr val="000000"/>
                </a:solidFill>
              </a:rPr>
              <a:t>인지과학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뇌의학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뇌공학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관련분야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심리학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분자생물학</a:t>
            </a:r>
            <a:r>
              <a:rPr lang="en-US" altLang="ko-KR" b="0" smtClean="0">
                <a:solidFill>
                  <a:srgbClr val="000000"/>
                </a:solidFill>
              </a:rPr>
              <a:t>/</a:t>
            </a:r>
            <a:r>
              <a:rPr lang="ko-KR" altLang="en-US" b="0" smtClean="0">
                <a:solidFill>
                  <a:srgbClr val="000000"/>
                </a:solidFill>
              </a:rPr>
              <a:t>생물정보학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물리학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계산신경과학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인지컴퓨팅</a:t>
            </a:r>
            <a:r>
              <a:rPr lang="en-US" altLang="ko-KR" sz="1600" b="0" smtClean="0">
                <a:solidFill>
                  <a:srgbClr val="000000"/>
                </a:solidFill>
              </a:rPr>
              <a:t>(Cognitive Computing)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/>
              <a:t>인간의 뇌를 모델로 하는 컴퓨터 시스템의 개발을 </a:t>
            </a:r>
            <a:r>
              <a:rPr lang="ko-KR" altLang="en-US" b="0"/>
              <a:t>목적으로 </a:t>
            </a:r>
            <a:endParaRPr lang="en-US" altLang="ko-KR" b="0" smtClean="0"/>
          </a:p>
          <a:p>
            <a:pPr marL="442912" lvl="2" indent="0" eaLnBrk="1" hangingPunct="1">
              <a:buNone/>
            </a:pPr>
            <a:r>
              <a:rPr lang="en-US" altLang="ko-KR" b="0"/>
              <a:t> </a:t>
            </a:r>
            <a:r>
              <a:rPr lang="en-US" altLang="ko-KR" b="0" smtClean="0"/>
              <a:t>  </a:t>
            </a:r>
            <a:r>
              <a:rPr lang="ko-KR" altLang="en-US" b="0" smtClean="0"/>
              <a:t>심리학</a:t>
            </a:r>
            <a:r>
              <a:rPr lang="en-US" altLang="ko-KR" b="0"/>
              <a:t>, </a:t>
            </a:r>
            <a:r>
              <a:rPr lang="ko-KR" altLang="en-US" b="0"/>
              <a:t>생물학</a:t>
            </a:r>
            <a:r>
              <a:rPr lang="en-US" altLang="ko-KR" b="0"/>
              <a:t>, </a:t>
            </a:r>
            <a:r>
              <a:rPr lang="ko-KR" altLang="en-US" b="0"/>
              <a:t>신호처리</a:t>
            </a:r>
            <a:r>
              <a:rPr lang="en-US" altLang="ko-KR" b="0"/>
              <a:t>, </a:t>
            </a:r>
            <a:r>
              <a:rPr lang="ko-KR" altLang="en-US" b="0"/>
              <a:t>물리학</a:t>
            </a:r>
            <a:r>
              <a:rPr lang="en-US" altLang="ko-KR" b="0"/>
              <a:t>, </a:t>
            </a:r>
            <a:r>
              <a:rPr lang="ko-KR" altLang="en-US" b="0"/>
              <a:t>정보이론</a:t>
            </a:r>
            <a:r>
              <a:rPr lang="en-US" altLang="ko-KR" b="0"/>
              <a:t>, </a:t>
            </a:r>
            <a:r>
              <a:rPr lang="ko-KR" altLang="en-US" b="0"/>
              <a:t>수학</a:t>
            </a:r>
            <a:r>
              <a:rPr lang="en-US" altLang="ko-KR" b="0"/>
              <a:t>, </a:t>
            </a:r>
            <a:r>
              <a:rPr lang="ko-KR" altLang="en-US" b="0"/>
              <a:t>통계 등의 학제를 아우르는 통섭적 연구 분야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/>
              <a:t>사람의 </a:t>
            </a:r>
            <a:r>
              <a:rPr lang="ko-KR" altLang="en-US" b="0"/>
              <a:t>인지기능인 </a:t>
            </a:r>
            <a:r>
              <a:rPr lang="ko-KR" altLang="en-US" b="0" smtClean="0"/>
              <a:t>감각</a:t>
            </a:r>
            <a:r>
              <a:rPr lang="en-US" altLang="ko-KR" b="0" smtClean="0"/>
              <a:t>(</a:t>
            </a:r>
            <a:r>
              <a:rPr lang="ko-KR" altLang="en-US" b="0" smtClean="0"/>
              <a:t>시</a:t>
            </a:r>
            <a:r>
              <a:rPr lang="en-US" altLang="ko-KR" b="0" smtClean="0"/>
              <a:t>,</a:t>
            </a:r>
            <a:r>
              <a:rPr lang="ko-KR" altLang="en-US" b="0" smtClean="0"/>
              <a:t>청</a:t>
            </a:r>
            <a:r>
              <a:rPr lang="en-US" altLang="ko-KR" b="0" smtClean="0"/>
              <a:t>,</a:t>
            </a:r>
            <a:r>
              <a:rPr lang="ko-KR" altLang="en-US" b="0" smtClean="0"/>
              <a:t>촉</a:t>
            </a:r>
            <a:r>
              <a:rPr lang="en-US" altLang="ko-KR" b="0" smtClean="0"/>
              <a:t>,</a:t>
            </a:r>
            <a:r>
              <a:rPr lang="ko-KR" altLang="en-US" b="0" smtClean="0"/>
              <a:t>후</a:t>
            </a:r>
            <a:r>
              <a:rPr lang="en-US" altLang="ko-KR" b="0" smtClean="0"/>
              <a:t>,</a:t>
            </a:r>
            <a:r>
              <a:rPr lang="ko-KR" altLang="en-US" b="0" smtClean="0"/>
              <a:t>미각</a:t>
            </a:r>
            <a:r>
              <a:rPr lang="en-US" altLang="ko-KR" b="0" smtClean="0"/>
              <a:t>)/</a:t>
            </a:r>
            <a:r>
              <a:rPr lang="ko-KR" altLang="en-US" b="0" smtClean="0"/>
              <a:t>지각</a:t>
            </a:r>
            <a:r>
              <a:rPr lang="en-US" altLang="ko-KR" b="0" smtClean="0"/>
              <a:t>, </a:t>
            </a:r>
            <a:r>
              <a:rPr lang="ko-KR" altLang="en-US" b="0"/>
              <a:t>행동</a:t>
            </a:r>
            <a:r>
              <a:rPr lang="en-US" altLang="ko-KR" b="0"/>
              <a:t>, </a:t>
            </a:r>
            <a:r>
              <a:rPr lang="ko-KR" altLang="en-US" b="0"/>
              <a:t>언어</a:t>
            </a:r>
            <a:r>
              <a:rPr lang="en-US" altLang="ko-KR" b="0"/>
              <a:t>, </a:t>
            </a:r>
            <a:r>
              <a:rPr lang="ko-KR" altLang="en-US" b="0" smtClean="0"/>
              <a:t>기억</a:t>
            </a:r>
            <a:r>
              <a:rPr lang="en-US" altLang="ko-KR" b="0"/>
              <a:t>, </a:t>
            </a:r>
            <a:r>
              <a:rPr lang="ko-KR" altLang="en-US" b="0"/>
              <a:t>학습</a:t>
            </a:r>
            <a:r>
              <a:rPr lang="en-US" altLang="ko-KR" b="0"/>
              <a:t>, </a:t>
            </a:r>
            <a:r>
              <a:rPr lang="ko-KR" altLang="en-US" b="0"/>
              <a:t>추론</a:t>
            </a:r>
            <a:r>
              <a:rPr lang="en-US" altLang="ko-KR" b="0"/>
              <a:t>, </a:t>
            </a:r>
            <a:r>
              <a:rPr lang="ko-KR" altLang="en-US" b="0"/>
              <a:t>의사결정 등을 </a:t>
            </a:r>
            <a:r>
              <a:rPr lang="ko-KR" altLang="en-US" b="0"/>
              <a:t>모방하여 </a:t>
            </a:r>
            <a:endParaRPr lang="en-US" altLang="ko-KR" b="0" smtClean="0"/>
          </a:p>
          <a:p>
            <a:pPr marL="442912" lvl="2" indent="0" eaLnBrk="1" hangingPunct="1">
              <a:buNone/>
            </a:pPr>
            <a:r>
              <a:rPr lang="en-US" altLang="ko-KR" b="0"/>
              <a:t> </a:t>
            </a:r>
            <a:r>
              <a:rPr lang="en-US" altLang="ko-KR" b="0" smtClean="0"/>
              <a:t>  </a:t>
            </a:r>
            <a:r>
              <a:rPr lang="ko-KR" altLang="en-US" b="0" smtClean="0"/>
              <a:t>환경인식과 </a:t>
            </a:r>
            <a:r>
              <a:rPr lang="ko-KR" altLang="en-US" b="0"/>
              <a:t>행동</a:t>
            </a:r>
            <a:r>
              <a:rPr lang="en-US" altLang="ko-KR" b="0"/>
              <a:t>, </a:t>
            </a:r>
            <a:r>
              <a:rPr lang="ko-KR" altLang="en-US" b="0"/>
              <a:t>시각 </a:t>
            </a:r>
            <a:r>
              <a:rPr lang="ko-KR" altLang="en-US" b="0"/>
              <a:t>및 </a:t>
            </a:r>
            <a:r>
              <a:rPr lang="ko-KR" altLang="en-US" b="0" smtClean="0"/>
              <a:t>언어처리</a:t>
            </a:r>
            <a:r>
              <a:rPr lang="en-US" altLang="ko-KR" b="0" smtClean="0"/>
              <a:t>, </a:t>
            </a:r>
            <a:r>
              <a:rPr lang="ko-KR" altLang="en-US" b="0" smtClean="0"/>
              <a:t>연상과 기억</a:t>
            </a:r>
            <a:r>
              <a:rPr lang="en-US" altLang="ko-KR" b="0"/>
              <a:t>, </a:t>
            </a:r>
            <a:r>
              <a:rPr lang="ko-KR" altLang="en-US" b="0" smtClean="0"/>
              <a:t>학습과 </a:t>
            </a:r>
            <a:r>
              <a:rPr lang="ko-KR" altLang="en-US" b="0"/>
              <a:t>추론</a:t>
            </a:r>
            <a:r>
              <a:rPr lang="en-US" altLang="ko-KR" b="0"/>
              <a:t>, </a:t>
            </a:r>
            <a:r>
              <a:rPr lang="ko-KR" altLang="en-US" b="0" smtClean="0"/>
              <a:t>의사결정 등을 </a:t>
            </a:r>
            <a:r>
              <a:rPr lang="ko-KR" altLang="en-US" b="0"/>
              <a:t>수행하는 </a:t>
            </a:r>
            <a:r>
              <a:rPr lang="ko-KR" altLang="en-US" b="0" smtClean="0"/>
              <a:t>기술</a:t>
            </a:r>
            <a:endParaRPr lang="en-US" altLang="ko-KR" b="0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0" y="1268759"/>
            <a:ext cx="4464496" cy="175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2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147063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뇌와 인공신경망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II-3. </a:t>
            </a:r>
            <a:r>
              <a:rPr lang="ko-KR" altLang="en-US" sz="3000" smtClean="0">
                <a:solidFill>
                  <a:srgbClr val="FFFFFF"/>
                </a:solidFill>
              </a:rPr>
              <a:t>인공지능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00" y="2348879"/>
            <a:ext cx="32385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" y="2636912"/>
            <a:ext cx="390525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7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4971554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심층신경망</a:t>
            </a:r>
            <a:r>
              <a:rPr lang="en-US" altLang="ko-KR" sz="1800" b="1" smtClean="0"/>
              <a:t>(Deep Neural Networks, DNN)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II-3. </a:t>
            </a:r>
            <a:r>
              <a:rPr lang="ko-KR" altLang="en-US" sz="3000" smtClean="0">
                <a:solidFill>
                  <a:srgbClr val="FFFFFF"/>
                </a:solidFill>
              </a:rPr>
              <a:t>인공지능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60" y="1628800"/>
            <a:ext cx="4009722" cy="202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 bwMode="auto">
          <a:xfrm>
            <a:off x="415924" y="3730562"/>
            <a:ext cx="6386557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9pPr>
          </a:lstStyle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합성곱 신경망</a:t>
            </a:r>
            <a:r>
              <a:rPr lang="en-US" altLang="ko-KR" sz="1800" b="1" smtClean="0"/>
              <a:t>(Convolutional Neural Networks, CNN)</a:t>
            </a:r>
            <a:endParaRPr lang="ko-KR" altLang="en-US" sz="1800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7" y="4164016"/>
            <a:ext cx="6629527" cy="250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구름 모양 설명선 1"/>
          <p:cNvSpPr/>
          <p:nvPr/>
        </p:nvSpPr>
        <p:spPr>
          <a:xfrm>
            <a:off x="6969224" y="3284984"/>
            <a:ext cx="2458170" cy="156471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알파고 가치망</a:t>
            </a:r>
            <a:endParaRPr lang="en-US" altLang="ko-KR" smtClean="0"/>
          </a:p>
          <a:p>
            <a:pPr algn="ctr">
              <a:buNone/>
            </a:pPr>
            <a:r>
              <a:rPr lang="en-US" altLang="ko-KR" smtClean="0"/>
              <a:t>[</a:t>
            </a:r>
            <a:r>
              <a:rPr lang="ko-KR" altLang="en-US" smtClean="0"/>
              <a:t>현재의 승률</a:t>
            </a:r>
            <a:r>
              <a:rPr lang="en-US" altLang="ko-KR" smtClean="0"/>
              <a:t>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41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916230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딥러닝의 역사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II-3. </a:t>
            </a:r>
            <a:r>
              <a:rPr lang="ko-KR" altLang="en-US" sz="3000" smtClean="0">
                <a:solidFill>
                  <a:srgbClr val="FFFFFF"/>
                </a:solidFill>
              </a:rPr>
              <a:t>인공지능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435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초기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1943</a:t>
            </a:r>
            <a:r>
              <a:rPr lang="ko-KR" altLang="en-US" b="0" smtClean="0">
                <a:solidFill>
                  <a:srgbClr val="000000"/>
                </a:solidFill>
              </a:rPr>
              <a:t>년 뉴럴 네트워크 이론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뉴론</a:t>
            </a:r>
            <a:r>
              <a:rPr lang="en-US" altLang="ko-KR" b="0" smtClean="0">
                <a:solidFill>
                  <a:srgbClr val="000000"/>
                </a:solidFill>
              </a:rPr>
              <a:t>/</a:t>
            </a:r>
            <a:r>
              <a:rPr lang="ko-KR" altLang="en-US" b="0" smtClean="0">
                <a:solidFill>
                  <a:srgbClr val="000000"/>
                </a:solidFill>
              </a:rPr>
              <a:t>시냅스의 신호전달 메카니즘을 토대로 수식으로 표현된 모델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1958</a:t>
            </a:r>
            <a:r>
              <a:rPr lang="ko-KR" altLang="en-US" b="0" smtClean="0">
                <a:solidFill>
                  <a:srgbClr val="000000"/>
                </a:solidFill>
              </a:rPr>
              <a:t>년 퍼셉트론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인간의 두뇌 움직임을 공학적으로 재현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최초로 뉴럴 네트워크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1980</a:t>
            </a:r>
            <a:r>
              <a:rPr lang="ko-KR" altLang="en-US" b="0" smtClean="0">
                <a:solidFill>
                  <a:srgbClr val="000000"/>
                </a:solidFill>
              </a:rPr>
              <a:t>년 후쿠시마 쿠니히토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네오코그니션</a:t>
            </a:r>
            <a:r>
              <a:rPr lang="en-US" altLang="ko-KR" b="0">
                <a:solidFill>
                  <a:srgbClr val="000000"/>
                </a:solidFill>
              </a:rPr>
              <a:t>(</a:t>
            </a:r>
            <a:r>
              <a:rPr lang="en-US" altLang="ko-KR" b="0" smtClean="0">
                <a:solidFill>
                  <a:srgbClr val="000000"/>
                </a:solidFill>
              </a:rPr>
              <a:t>Neocognition) -&gt; </a:t>
            </a:r>
            <a:r>
              <a:rPr lang="ko-KR" altLang="en-US" b="0" smtClean="0">
                <a:solidFill>
                  <a:srgbClr val="000000"/>
                </a:solidFill>
              </a:rPr>
              <a:t>딥러닝 기법 처음 등장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1989</a:t>
            </a:r>
            <a:r>
              <a:rPr lang="ko-KR" altLang="en-US" b="0" smtClean="0">
                <a:solidFill>
                  <a:srgbClr val="000000"/>
                </a:solidFill>
              </a:rPr>
              <a:t>년 얀 러쿤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표준역전파</a:t>
            </a:r>
            <a:r>
              <a:rPr lang="en-US" altLang="ko-KR" b="0" smtClean="0">
                <a:solidFill>
                  <a:srgbClr val="000000"/>
                </a:solidFill>
              </a:rPr>
              <a:t>(BackPropagation) </a:t>
            </a:r>
            <a:r>
              <a:rPr lang="ko-KR" altLang="en-US" b="0" smtClean="0">
                <a:solidFill>
                  <a:srgbClr val="000000"/>
                </a:solidFill>
              </a:rPr>
              <a:t>알고리즘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딥러닝의 아버지 </a:t>
            </a:r>
            <a:r>
              <a:rPr lang="en-US" altLang="ko-KR" sz="1600" b="0" smtClean="0">
                <a:solidFill>
                  <a:srgbClr val="000000"/>
                </a:solidFill>
              </a:rPr>
              <a:t>: </a:t>
            </a:r>
            <a:r>
              <a:rPr lang="ko-KR" altLang="en-US" sz="1600" b="0" smtClean="0">
                <a:solidFill>
                  <a:srgbClr val="000000"/>
                </a:solidFill>
              </a:rPr>
              <a:t>제프리 힌튼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2006</a:t>
            </a:r>
            <a:r>
              <a:rPr lang="ko-KR" altLang="en-US" b="0">
                <a:solidFill>
                  <a:srgbClr val="000000"/>
                </a:solidFill>
              </a:rPr>
              <a:t>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비지도학습에 필요한 전처리 과정을 다층 신경망에 추가하고 과적합 문제도 해결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/>
              <a:t> </a:t>
            </a:r>
            <a:r>
              <a:rPr lang="en-US" altLang="ko-KR" b="0" smtClean="0"/>
              <a:t>  </a:t>
            </a:r>
            <a:r>
              <a:rPr lang="ko-KR" altLang="en-US" b="0" smtClean="0"/>
              <a:t>논문 </a:t>
            </a:r>
            <a:r>
              <a:rPr lang="en-US" altLang="ko-KR" b="0" smtClean="0"/>
              <a:t>‘</a:t>
            </a:r>
            <a:r>
              <a:rPr lang="en-US" altLang="ko-KR" b="0"/>
              <a:t>A fast learning algorithm for deep belief nets’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2012</a:t>
            </a:r>
            <a:r>
              <a:rPr lang="ko-KR" altLang="en-US" b="0" smtClean="0">
                <a:solidFill>
                  <a:srgbClr val="000000"/>
                </a:solidFill>
              </a:rPr>
              <a:t>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이미지넷 경연대회에서 </a:t>
            </a:r>
            <a:r>
              <a:rPr lang="en-US" altLang="ko-KR" b="0" smtClean="0">
                <a:solidFill>
                  <a:srgbClr val="000000"/>
                </a:solidFill>
              </a:rPr>
              <a:t>85% </a:t>
            </a:r>
            <a:r>
              <a:rPr lang="ko-KR" altLang="en-US" b="0" smtClean="0">
                <a:solidFill>
                  <a:srgbClr val="000000"/>
                </a:solidFill>
              </a:rPr>
              <a:t>정확률로 우승</a:t>
            </a: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최근에서 </a:t>
            </a:r>
            <a:r>
              <a:rPr lang="en-US" altLang="ko-KR" b="0" smtClean="0">
                <a:solidFill>
                  <a:srgbClr val="000000"/>
                </a:solidFill>
              </a:rPr>
              <a:t>95~97% </a:t>
            </a:r>
            <a:r>
              <a:rPr lang="ko-KR" altLang="en-US" b="0" smtClean="0">
                <a:solidFill>
                  <a:srgbClr val="000000"/>
                </a:solidFill>
              </a:rPr>
              <a:t>수준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GPGPU(</a:t>
            </a:r>
            <a:r>
              <a:rPr lang="ko-KR" altLang="en-US" sz="1600" b="0" smtClean="0">
                <a:solidFill>
                  <a:srgbClr val="000000"/>
                </a:solidFill>
              </a:rPr>
              <a:t>범용 </a:t>
            </a:r>
            <a:r>
              <a:rPr lang="en-US" altLang="ko-KR" sz="1600" b="0" smtClean="0">
                <a:solidFill>
                  <a:srgbClr val="000000"/>
                </a:solidFill>
              </a:rPr>
              <a:t>GPU)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NVIDIA CUDA(</a:t>
            </a:r>
            <a:r>
              <a:rPr lang="ko-KR" altLang="en-US" b="0" smtClean="0">
                <a:solidFill>
                  <a:srgbClr val="000000"/>
                </a:solidFill>
              </a:rPr>
              <a:t>병렬처리 </a:t>
            </a:r>
            <a:r>
              <a:rPr lang="en-US" altLang="ko-KR" b="0" smtClean="0">
                <a:solidFill>
                  <a:srgbClr val="000000"/>
                </a:solidFill>
              </a:rPr>
              <a:t>API)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NVIDIA DIGITS(Deep Learning GPU Interactive Training System)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NVIDIA DevBox(4</a:t>
            </a:r>
            <a:r>
              <a:rPr lang="ko-KR" altLang="en-US" b="0" smtClean="0">
                <a:solidFill>
                  <a:srgbClr val="000000"/>
                </a:solidFill>
              </a:rPr>
              <a:t>개의 </a:t>
            </a:r>
            <a:r>
              <a:rPr lang="en-US" altLang="ko-KR" b="0" smtClean="0">
                <a:solidFill>
                  <a:srgbClr val="000000"/>
                </a:solidFill>
              </a:rPr>
              <a:t>Titan X : 3000 CORE, 12GB RAM)</a:t>
            </a:r>
            <a:endParaRPr lang="en-US" altLang="ko-KR" b="0" dirty="0">
              <a:solidFill>
                <a:srgbClr val="0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05019" y="5044417"/>
            <a:ext cx="2712477" cy="904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 eaLnBrk="1" hangingPunct="1">
              <a:spcBef>
                <a:spcPts val="0"/>
              </a:spcBef>
              <a:buNone/>
            </a:pPr>
            <a:r>
              <a:rPr lang="en-US" altLang="ko-KR" sz="1600" b="0" smtClean="0">
                <a:solidFill>
                  <a:srgbClr val="000000"/>
                </a:solidFill>
              </a:rPr>
              <a:t>[ </a:t>
            </a:r>
            <a:r>
              <a:rPr lang="ko-KR" altLang="en-US" sz="1600" b="0" smtClean="0">
                <a:solidFill>
                  <a:srgbClr val="000000"/>
                </a:solidFill>
              </a:rPr>
              <a:t>딥러닝의 </a:t>
            </a:r>
            <a:r>
              <a:rPr lang="ko-KR" altLang="en-US" sz="1600" b="0">
                <a:solidFill>
                  <a:srgbClr val="000000"/>
                </a:solidFill>
              </a:rPr>
              <a:t>문제</a:t>
            </a:r>
            <a:r>
              <a:rPr lang="en-US" altLang="ko-KR" b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]</a:t>
            </a:r>
          </a:p>
          <a:p>
            <a:pPr marL="0" lvl="1" algn="ctr" eaLnBrk="1" hangingPunct="1">
              <a:spcBef>
                <a:spcPts val="0"/>
              </a:spcBef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매우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r>
              <a:rPr lang="ko-KR" altLang="en-US" b="0" smtClean="0">
                <a:solidFill>
                  <a:srgbClr val="000000"/>
                </a:solidFill>
              </a:rPr>
              <a:t>긴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r>
              <a:rPr lang="ko-KR" altLang="en-US" b="0">
                <a:solidFill>
                  <a:srgbClr val="000000"/>
                </a:solidFill>
              </a:rPr>
              <a:t>학습 </a:t>
            </a:r>
            <a:r>
              <a:rPr lang="ko-KR" altLang="en-US" b="0" smtClean="0">
                <a:solidFill>
                  <a:srgbClr val="000000"/>
                </a:solidFill>
              </a:rPr>
              <a:t>시간 </a:t>
            </a:r>
            <a:r>
              <a:rPr lang="en-US" altLang="ko-KR" b="0" smtClean="0">
                <a:solidFill>
                  <a:srgbClr val="000000"/>
                </a:solidFill>
              </a:rPr>
              <a:t>-&gt; GPU</a:t>
            </a:r>
          </a:p>
          <a:p>
            <a:pPr marL="0" lvl="1" algn="ctr" eaLnBrk="1" hangingPunct="1">
              <a:spcBef>
                <a:spcPts val="0"/>
              </a:spcBef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과적합</a:t>
            </a:r>
            <a:r>
              <a:rPr lang="en-US" altLang="ko-KR" b="0" smtClean="0">
                <a:solidFill>
                  <a:srgbClr val="000000"/>
                </a:solidFill>
              </a:rPr>
              <a:t> -&gt; </a:t>
            </a:r>
            <a:r>
              <a:rPr lang="ko-KR" altLang="en-US" b="0" smtClean="0">
                <a:solidFill>
                  <a:srgbClr val="000000"/>
                </a:solidFill>
              </a:rPr>
              <a:t>노이즈</a:t>
            </a:r>
            <a:r>
              <a:rPr lang="en-US" altLang="ko-KR" b="0" smtClean="0">
                <a:solidFill>
                  <a:srgbClr val="000000"/>
                </a:solidFill>
              </a:rPr>
              <a:t>/DropOut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8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435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5</a:t>
            </a:r>
            <a:r>
              <a:rPr lang="ko-KR" altLang="en-US" sz="1600" b="0" smtClean="0">
                <a:solidFill>
                  <a:srgbClr val="000000"/>
                </a:solidFill>
              </a:rPr>
              <a:t>가지 기본 능력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사람의 지식과 경험을 바탕으로 새로운 상황의 문제를 해결하는 능력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방대한 자료를 분석해 스스로 의미를 찾는 학습능력 </a:t>
            </a:r>
            <a:r>
              <a:rPr lang="en-US" altLang="ko-KR" smtClean="0">
                <a:solidFill>
                  <a:srgbClr val="C00000"/>
                </a:solidFill>
              </a:rPr>
              <a:t>-&gt; </a:t>
            </a:r>
            <a:r>
              <a:rPr lang="ko-KR" altLang="en-US" smtClean="0">
                <a:solidFill>
                  <a:srgbClr val="C00000"/>
                </a:solidFill>
              </a:rPr>
              <a:t>알파고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시각인식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음성인식 등의 지각 능력</a:t>
            </a: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감관에서 지각</a:t>
            </a:r>
            <a:r>
              <a:rPr lang="en-US" altLang="ko-KR" b="0" smtClean="0">
                <a:solidFill>
                  <a:srgbClr val="000000"/>
                </a:solidFill>
              </a:rPr>
              <a:t>) </a:t>
            </a:r>
            <a:r>
              <a:rPr lang="en-US" altLang="ko-KR" smtClean="0">
                <a:solidFill>
                  <a:srgbClr val="C00000"/>
                </a:solidFill>
              </a:rPr>
              <a:t>-&gt; </a:t>
            </a:r>
            <a:r>
              <a:rPr lang="ko-KR" altLang="en-US" smtClean="0">
                <a:solidFill>
                  <a:srgbClr val="C00000"/>
                </a:solidFill>
              </a:rPr>
              <a:t>딥러닝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자연어를 이해하는 능력 </a:t>
            </a:r>
            <a:r>
              <a:rPr lang="en-US" altLang="ko-KR" smtClean="0">
                <a:solidFill>
                  <a:srgbClr val="C00000"/>
                </a:solidFill>
              </a:rPr>
              <a:t>-&gt; IBM </a:t>
            </a:r>
            <a:r>
              <a:rPr lang="ko-KR" altLang="en-US" smtClean="0">
                <a:solidFill>
                  <a:srgbClr val="C00000"/>
                </a:solidFill>
              </a:rPr>
              <a:t>왓슨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자율적으로 움직이는 능력 </a:t>
            </a:r>
            <a:r>
              <a:rPr lang="en-US" altLang="ko-KR" smtClean="0">
                <a:solidFill>
                  <a:srgbClr val="C00000"/>
                </a:solidFill>
              </a:rPr>
              <a:t>-&gt; </a:t>
            </a:r>
            <a:r>
              <a:rPr lang="ko-KR" altLang="en-US" smtClean="0">
                <a:solidFill>
                  <a:srgbClr val="C00000"/>
                </a:solidFill>
              </a:rPr>
              <a:t>자율주행자동차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강한 지능과 약한 지능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약한 지능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사람의 단일 기능만 모사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강한 지능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사람처럼 생각하고 느끼며 움직이는 기계</a:t>
            </a: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새로운 </a:t>
            </a:r>
            <a:r>
              <a:rPr lang="en-US" altLang="ko-KR" sz="1600" b="0" smtClean="0">
                <a:solidFill>
                  <a:srgbClr val="000000"/>
                </a:solidFill>
              </a:rPr>
              <a:t>H/W </a:t>
            </a:r>
            <a:r>
              <a:rPr lang="ko-KR" altLang="en-US" sz="1600" b="0" smtClean="0">
                <a:solidFill>
                  <a:srgbClr val="000000"/>
                </a:solidFill>
              </a:rPr>
              <a:t>기술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뉴런 칩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컴퓨터 설계 기법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폰 노이만 방식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새로운 방식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모든 사물이 연결된 네트워크 지능</a:t>
            </a:r>
            <a:endParaRPr lang="en-US" altLang="ko-KR" b="0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92" y="3800760"/>
            <a:ext cx="1985827" cy="129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372812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인공지능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II-3. </a:t>
            </a:r>
            <a:r>
              <a:rPr lang="ko-KR" altLang="en-US" sz="3000" smtClean="0">
                <a:solidFill>
                  <a:srgbClr val="FFFFFF"/>
                </a:solidFill>
              </a:rPr>
              <a:t>인공지능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6321152" y="5194288"/>
            <a:ext cx="1333245" cy="971016"/>
          </a:xfrm>
          <a:custGeom>
            <a:avLst/>
            <a:gdLst>
              <a:gd name="connsiteX0" fmla="*/ 0 w 1712976"/>
              <a:gd name="connsiteY0" fmla="*/ 738442 h 1476884"/>
              <a:gd name="connsiteX1" fmla="*/ 369221 w 1712976"/>
              <a:gd name="connsiteY1" fmla="*/ 0 h 1476884"/>
              <a:gd name="connsiteX2" fmla="*/ 1343755 w 1712976"/>
              <a:gd name="connsiteY2" fmla="*/ 0 h 1476884"/>
              <a:gd name="connsiteX3" fmla="*/ 1712976 w 1712976"/>
              <a:gd name="connsiteY3" fmla="*/ 738442 h 1476884"/>
              <a:gd name="connsiteX4" fmla="*/ 1343755 w 1712976"/>
              <a:gd name="connsiteY4" fmla="*/ 1476884 h 1476884"/>
              <a:gd name="connsiteX5" fmla="*/ 369221 w 1712976"/>
              <a:gd name="connsiteY5" fmla="*/ 1476884 h 1476884"/>
              <a:gd name="connsiteX6" fmla="*/ 0 w 1712976"/>
              <a:gd name="connsiteY6" fmla="*/ 738442 h 14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2976" h="1476884">
                <a:moveTo>
                  <a:pt x="0" y="738442"/>
                </a:moveTo>
                <a:lnTo>
                  <a:pt x="369221" y="0"/>
                </a:lnTo>
                <a:lnTo>
                  <a:pt x="1343755" y="0"/>
                </a:lnTo>
                <a:lnTo>
                  <a:pt x="1712976" y="738442"/>
                </a:lnTo>
                <a:lnTo>
                  <a:pt x="1343755" y="1476884"/>
                </a:lnTo>
                <a:lnTo>
                  <a:pt x="369221" y="1476884"/>
                </a:lnTo>
                <a:lnTo>
                  <a:pt x="0" y="738442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0" kern="0" smtClean="0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sym typeface="나눔고딕" pitchFamily="50" charset="-127"/>
              </a:rPr>
              <a:t>자유의지</a:t>
            </a:r>
            <a:endParaRPr lang="en-US" altLang="ko-KR" sz="1300" b="0" kern="0"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  <a:sym typeface="나눔고딕" pitchFamily="50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5450352" y="3967968"/>
            <a:ext cx="1333245" cy="971016"/>
          </a:xfrm>
          <a:custGeom>
            <a:avLst/>
            <a:gdLst>
              <a:gd name="connsiteX0" fmla="*/ 0 w 1712976"/>
              <a:gd name="connsiteY0" fmla="*/ 738442 h 1476884"/>
              <a:gd name="connsiteX1" fmla="*/ 369221 w 1712976"/>
              <a:gd name="connsiteY1" fmla="*/ 0 h 1476884"/>
              <a:gd name="connsiteX2" fmla="*/ 1343755 w 1712976"/>
              <a:gd name="connsiteY2" fmla="*/ 0 h 1476884"/>
              <a:gd name="connsiteX3" fmla="*/ 1712976 w 1712976"/>
              <a:gd name="connsiteY3" fmla="*/ 738442 h 1476884"/>
              <a:gd name="connsiteX4" fmla="*/ 1343755 w 1712976"/>
              <a:gd name="connsiteY4" fmla="*/ 1476884 h 1476884"/>
              <a:gd name="connsiteX5" fmla="*/ 369221 w 1712976"/>
              <a:gd name="connsiteY5" fmla="*/ 1476884 h 1476884"/>
              <a:gd name="connsiteX6" fmla="*/ 0 w 1712976"/>
              <a:gd name="connsiteY6" fmla="*/ 738442 h 14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2976" h="1476884">
                <a:moveTo>
                  <a:pt x="0" y="738442"/>
                </a:moveTo>
                <a:lnTo>
                  <a:pt x="369221" y="0"/>
                </a:lnTo>
                <a:lnTo>
                  <a:pt x="1343755" y="0"/>
                </a:lnTo>
                <a:lnTo>
                  <a:pt x="1712976" y="738442"/>
                </a:lnTo>
                <a:lnTo>
                  <a:pt x="1343755" y="1476884"/>
                </a:lnTo>
                <a:lnTo>
                  <a:pt x="369221" y="1476884"/>
                </a:lnTo>
                <a:lnTo>
                  <a:pt x="0" y="738442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자아</a:t>
            </a:r>
            <a:r>
              <a:rPr kumimoji="1" lang="en-US" altLang="ko-KR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/</a:t>
            </a:r>
            <a:r>
              <a:rPr kumimoji="1" lang="ko-KR" altLang="en-US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정신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6271154" y="2729016"/>
            <a:ext cx="1333245" cy="971016"/>
          </a:xfrm>
          <a:custGeom>
            <a:avLst/>
            <a:gdLst>
              <a:gd name="connsiteX0" fmla="*/ 0 w 1712976"/>
              <a:gd name="connsiteY0" fmla="*/ 738442 h 1476884"/>
              <a:gd name="connsiteX1" fmla="*/ 369221 w 1712976"/>
              <a:gd name="connsiteY1" fmla="*/ 0 h 1476884"/>
              <a:gd name="connsiteX2" fmla="*/ 1343755 w 1712976"/>
              <a:gd name="connsiteY2" fmla="*/ 0 h 1476884"/>
              <a:gd name="connsiteX3" fmla="*/ 1712976 w 1712976"/>
              <a:gd name="connsiteY3" fmla="*/ 738442 h 1476884"/>
              <a:gd name="connsiteX4" fmla="*/ 1343755 w 1712976"/>
              <a:gd name="connsiteY4" fmla="*/ 1476884 h 1476884"/>
              <a:gd name="connsiteX5" fmla="*/ 369221 w 1712976"/>
              <a:gd name="connsiteY5" fmla="*/ 1476884 h 1476884"/>
              <a:gd name="connsiteX6" fmla="*/ 0 w 1712976"/>
              <a:gd name="connsiteY6" fmla="*/ 738442 h 14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2976" h="1476884">
                <a:moveTo>
                  <a:pt x="0" y="738442"/>
                </a:moveTo>
                <a:lnTo>
                  <a:pt x="369221" y="0"/>
                </a:lnTo>
                <a:lnTo>
                  <a:pt x="1343755" y="0"/>
                </a:lnTo>
                <a:lnTo>
                  <a:pt x="1712976" y="738442"/>
                </a:lnTo>
                <a:lnTo>
                  <a:pt x="1343755" y="1476884"/>
                </a:lnTo>
                <a:lnTo>
                  <a:pt x="369221" y="1476884"/>
                </a:lnTo>
                <a:lnTo>
                  <a:pt x="0" y="738442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학습능력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8524675" y="3967968"/>
            <a:ext cx="1333245" cy="971016"/>
          </a:xfrm>
          <a:custGeom>
            <a:avLst/>
            <a:gdLst>
              <a:gd name="connsiteX0" fmla="*/ 0 w 1712976"/>
              <a:gd name="connsiteY0" fmla="*/ 738442 h 1476884"/>
              <a:gd name="connsiteX1" fmla="*/ 369221 w 1712976"/>
              <a:gd name="connsiteY1" fmla="*/ 0 h 1476884"/>
              <a:gd name="connsiteX2" fmla="*/ 1343755 w 1712976"/>
              <a:gd name="connsiteY2" fmla="*/ 0 h 1476884"/>
              <a:gd name="connsiteX3" fmla="*/ 1712976 w 1712976"/>
              <a:gd name="connsiteY3" fmla="*/ 738442 h 1476884"/>
              <a:gd name="connsiteX4" fmla="*/ 1343755 w 1712976"/>
              <a:gd name="connsiteY4" fmla="*/ 1476884 h 1476884"/>
              <a:gd name="connsiteX5" fmla="*/ 369221 w 1712976"/>
              <a:gd name="connsiteY5" fmla="*/ 1476884 h 1476884"/>
              <a:gd name="connsiteX6" fmla="*/ 0 w 1712976"/>
              <a:gd name="connsiteY6" fmla="*/ 738442 h 14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2976" h="1476884">
                <a:moveTo>
                  <a:pt x="0" y="738442"/>
                </a:moveTo>
                <a:lnTo>
                  <a:pt x="369221" y="0"/>
                </a:lnTo>
                <a:lnTo>
                  <a:pt x="1343755" y="0"/>
                </a:lnTo>
                <a:lnTo>
                  <a:pt x="1712976" y="738442"/>
                </a:lnTo>
                <a:lnTo>
                  <a:pt x="1343755" y="1476884"/>
                </a:lnTo>
                <a:lnTo>
                  <a:pt x="369221" y="1476884"/>
                </a:lnTo>
                <a:lnTo>
                  <a:pt x="0" y="738442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대화능력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7762984" y="2730688"/>
            <a:ext cx="1333245" cy="971016"/>
          </a:xfrm>
          <a:custGeom>
            <a:avLst/>
            <a:gdLst>
              <a:gd name="connsiteX0" fmla="*/ 0 w 1712976"/>
              <a:gd name="connsiteY0" fmla="*/ 738442 h 1476884"/>
              <a:gd name="connsiteX1" fmla="*/ 369221 w 1712976"/>
              <a:gd name="connsiteY1" fmla="*/ 0 h 1476884"/>
              <a:gd name="connsiteX2" fmla="*/ 1343755 w 1712976"/>
              <a:gd name="connsiteY2" fmla="*/ 0 h 1476884"/>
              <a:gd name="connsiteX3" fmla="*/ 1712976 w 1712976"/>
              <a:gd name="connsiteY3" fmla="*/ 738442 h 1476884"/>
              <a:gd name="connsiteX4" fmla="*/ 1343755 w 1712976"/>
              <a:gd name="connsiteY4" fmla="*/ 1476884 h 1476884"/>
              <a:gd name="connsiteX5" fmla="*/ 369221 w 1712976"/>
              <a:gd name="connsiteY5" fmla="*/ 1476884 h 1476884"/>
              <a:gd name="connsiteX6" fmla="*/ 0 w 1712976"/>
              <a:gd name="connsiteY6" fmla="*/ 738442 h 14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2976" h="1476884">
                <a:moveTo>
                  <a:pt x="0" y="738442"/>
                </a:moveTo>
                <a:lnTo>
                  <a:pt x="369221" y="0"/>
                </a:lnTo>
                <a:lnTo>
                  <a:pt x="1343755" y="0"/>
                </a:lnTo>
                <a:lnTo>
                  <a:pt x="1712976" y="738442"/>
                </a:lnTo>
                <a:lnTo>
                  <a:pt x="1343755" y="1476884"/>
                </a:lnTo>
                <a:lnTo>
                  <a:pt x="369221" y="1476884"/>
                </a:lnTo>
                <a:lnTo>
                  <a:pt x="0" y="738442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0" cap="none" spc="0" normalizeH="0" baseline="0" noProof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sym typeface="나눔고딕" pitchFamily="50" charset="-127"/>
              </a:rPr>
              <a:t>창조성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sym typeface="나눔고딕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7804230" y="5194288"/>
            <a:ext cx="1333245" cy="971016"/>
          </a:xfrm>
          <a:custGeom>
            <a:avLst/>
            <a:gdLst>
              <a:gd name="connsiteX0" fmla="*/ 0 w 1712976"/>
              <a:gd name="connsiteY0" fmla="*/ 738442 h 1476884"/>
              <a:gd name="connsiteX1" fmla="*/ 369221 w 1712976"/>
              <a:gd name="connsiteY1" fmla="*/ 0 h 1476884"/>
              <a:gd name="connsiteX2" fmla="*/ 1343755 w 1712976"/>
              <a:gd name="connsiteY2" fmla="*/ 0 h 1476884"/>
              <a:gd name="connsiteX3" fmla="*/ 1712976 w 1712976"/>
              <a:gd name="connsiteY3" fmla="*/ 738442 h 1476884"/>
              <a:gd name="connsiteX4" fmla="*/ 1343755 w 1712976"/>
              <a:gd name="connsiteY4" fmla="*/ 1476884 h 1476884"/>
              <a:gd name="connsiteX5" fmla="*/ 369221 w 1712976"/>
              <a:gd name="connsiteY5" fmla="*/ 1476884 h 1476884"/>
              <a:gd name="connsiteX6" fmla="*/ 0 w 1712976"/>
              <a:gd name="connsiteY6" fmla="*/ 738442 h 14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2976" h="1476884">
                <a:moveTo>
                  <a:pt x="0" y="738442"/>
                </a:moveTo>
                <a:lnTo>
                  <a:pt x="369221" y="0"/>
                </a:lnTo>
                <a:lnTo>
                  <a:pt x="1343755" y="0"/>
                </a:lnTo>
                <a:lnTo>
                  <a:pt x="1712976" y="738442"/>
                </a:lnTo>
                <a:lnTo>
                  <a:pt x="1343755" y="1476884"/>
                </a:lnTo>
                <a:lnTo>
                  <a:pt x="369221" y="1476884"/>
                </a:lnTo>
                <a:lnTo>
                  <a:pt x="0" y="738442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5974" tIns="71948" rIns="35974" bIns="45687" rtlCol="0" anchor="ctr"/>
          <a:lstStyle/>
          <a:p>
            <a:pPr marL="0" marR="0" lvl="0" indent="0" algn="ctr" defTabSz="914400" eaLnBrk="0" fontAlgn="auto" latinLnBrk="0" hangingPunct="0">
              <a:lnSpc>
                <a:spcPct val="110000"/>
              </a:lnSpc>
              <a:spcBef>
                <a:spcPts val="4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0" kern="0" smtClean="0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sym typeface="나눔고딕" pitchFamily="50" charset="-127"/>
              </a:rPr>
              <a:t>독립성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8075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603644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인지컴퓨팅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II-3. </a:t>
            </a:r>
            <a:r>
              <a:rPr lang="ko-KR" altLang="en-US" sz="3000" smtClean="0">
                <a:solidFill>
                  <a:srgbClr val="FFFFFF"/>
                </a:solidFill>
              </a:rPr>
              <a:t>인공지능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90" y="1999842"/>
            <a:ext cx="6542881" cy="405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72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603644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인지컴퓨팅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II-3. </a:t>
            </a:r>
            <a:r>
              <a:rPr lang="ko-KR" altLang="en-US" sz="3000" smtClean="0">
                <a:solidFill>
                  <a:srgbClr val="FFFFFF"/>
                </a:solidFill>
              </a:rPr>
              <a:t>인공지능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1844824"/>
            <a:ext cx="7247079" cy="4631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7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049279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제</a:t>
            </a:r>
            <a:r>
              <a:rPr lang="en-US" altLang="ko-KR" sz="1800" b="1" smtClean="0"/>
              <a:t>4</a:t>
            </a:r>
            <a:r>
              <a:rPr lang="ko-KR" altLang="en-US" sz="1800" b="1" smtClean="0"/>
              <a:t>차 산업혁명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II-3. </a:t>
            </a:r>
            <a:r>
              <a:rPr lang="ko-KR" altLang="en-US" sz="3000" smtClean="0">
                <a:solidFill>
                  <a:srgbClr val="FFFFFF"/>
                </a:solidFill>
              </a:rPr>
              <a:t>인공지능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58" y="1700808"/>
            <a:ext cx="614941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48" y="4077072"/>
            <a:ext cx="5112233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81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310569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이세돌</a:t>
            </a:r>
            <a:r>
              <a:rPr lang="ko-KR" altLang="en-US" sz="1800" b="1" dirty="0" smtClean="0"/>
              <a:t> </a:t>
            </a:r>
            <a:r>
              <a:rPr lang="en-US" altLang="ko-KR" sz="1800" b="1" dirty="0" err="1" smtClean="0"/>
              <a:t>vs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알파고</a:t>
            </a:r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I. </a:t>
            </a:r>
            <a:r>
              <a:rPr lang="ko-KR" altLang="en-US" sz="3000" smtClean="0">
                <a:solidFill>
                  <a:srgbClr val="FFFFFF"/>
                </a:solidFill>
              </a:rPr>
              <a:t>알파고와 이세돌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12290" name="Picture 2" descr="http://i.imgur.com/zTd7DZL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406" y="1714488"/>
            <a:ext cx="7680414" cy="4929222"/>
          </a:xfrm>
          <a:prstGeom prst="rect">
            <a:avLst/>
          </a:prstGeom>
          <a:noFill/>
        </p:spPr>
      </p:pic>
      <p:pic>
        <p:nvPicPr>
          <p:cNvPr id="12292" name="Picture 4" descr="알파고1.jp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24702" y="1142984"/>
            <a:ext cx="2426301" cy="1643074"/>
          </a:xfrm>
          <a:prstGeom prst="rect">
            <a:avLst/>
          </a:prstGeom>
          <a:noFill/>
        </p:spPr>
      </p:pic>
      <p:sp>
        <p:nvSpPr>
          <p:cNvPr id="7" name="오른쪽 화살표 6"/>
          <p:cNvSpPr/>
          <p:nvPr/>
        </p:nvSpPr>
        <p:spPr>
          <a:xfrm>
            <a:off x="523844" y="2285992"/>
            <a:ext cx="1214446" cy="1071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dirty="0" err="1" smtClean="0"/>
              <a:t>가치망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523844" y="4000504"/>
            <a:ext cx="1214446" cy="10715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dirty="0" err="1" smtClean="0"/>
              <a:t>정책망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141979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복잡계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II-3. </a:t>
            </a:r>
            <a:r>
              <a:rPr lang="ko-KR" altLang="en-US" sz="3000" smtClean="0">
                <a:solidFill>
                  <a:srgbClr val="FFFFFF"/>
                </a:solidFill>
              </a:rPr>
              <a:t>인공지능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657350"/>
            <a:ext cx="72485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96" y="4505325"/>
            <a:ext cx="7276168" cy="20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rgbClr val="000000"/>
                </a:solidFill>
              </a:rPr>
              <a:t>프로그래밍 기술의 최신 동향</a:t>
            </a:r>
            <a:endParaRPr lang="ko-KR" altLang="en-US" sz="4400" dirty="0">
              <a:solidFill>
                <a:srgbClr val="000000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III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7275068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Host </a:t>
            </a:r>
            <a:r>
              <a:rPr lang="ko-KR" altLang="en-US" sz="1800" b="1" smtClean="0"/>
              <a:t>운영체제 </a:t>
            </a:r>
            <a:r>
              <a:rPr lang="en-US" altLang="ko-KR" sz="1800" b="1" smtClean="0"/>
              <a:t>&amp; </a:t>
            </a:r>
            <a:r>
              <a:rPr lang="ko-KR" altLang="en-US" sz="1800" b="1" smtClean="0"/>
              <a:t>분산 운영체제 </a:t>
            </a:r>
            <a:r>
              <a:rPr lang="en-US" altLang="ko-KR" sz="1800" b="1" smtClean="0"/>
              <a:t>&amp; </a:t>
            </a:r>
            <a:r>
              <a:rPr lang="ko-KR" altLang="en-US" sz="1800" b="1" smtClean="0"/>
              <a:t>대용량 데이터 처리</a:t>
            </a:r>
            <a:r>
              <a:rPr lang="en-US" altLang="ko-KR" sz="1800" b="1" smtClean="0"/>
              <a:t>/</a:t>
            </a:r>
            <a:r>
              <a:rPr lang="ko-KR" altLang="en-US" sz="1800" b="1" smtClean="0"/>
              <a:t>분석 기술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III. </a:t>
            </a:r>
            <a:r>
              <a:rPr lang="ko-KR" altLang="en-US" sz="3000" smtClean="0">
                <a:solidFill>
                  <a:srgbClr val="FFFFFF"/>
                </a:solidFill>
              </a:rPr>
              <a:t>프로그래밍 기술의 최신 동향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338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Host </a:t>
            </a:r>
            <a:r>
              <a:rPr lang="ko-KR" altLang="en-US" sz="1600" b="0" smtClean="0">
                <a:solidFill>
                  <a:srgbClr val="000000"/>
                </a:solidFill>
              </a:rPr>
              <a:t>운영체제 </a:t>
            </a:r>
            <a:r>
              <a:rPr lang="en-US" altLang="ko-KR" sz="1600" b="0" smtClean="0">
                <a:solidFill>
                  <a:srgbClr val="000000"/>
                </a:solidFill>
              </a:rPr>
              <a:t>: Linux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 -&gt; Linux(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오픈소스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Redhat/CentOS, SUSE, </a:t>
            </a:r>
            <a:r>
              <a:rPr lang="ko-KR" altLang="en-US" b="0" smtClean="0">
                <a:solidFill>
                  <a:srgbClr val="000000"/>
                </a:solidFill>
              </a:rPr>
              <a:t>우분투 계열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분산 운영체제 </a:t>
            </a:r>
            <a:r>
              <a:rPr lang="en-US" altLang="ko-KR" sz="1600" b="0" smtClean="0">
                <a:solidFill>
                  <a:srgbClr val="000000"/>
                </a:solidFill>
              </a:rPr>
              <a:t>&amp;</a:t>
            </a:r>
            <a:r>
              <a:rPr lang="ko-KR" altLang="en-US" sz="1600" b="0" smtClean="0">
                <a:solidFill>
                  <a:srgbClr val="000000"/>
                </a:solidFill>
              </a:rPr>
              <a:t> 분산병렬처리 </a:t>
            </a:r>
            <a:r>
              <a:rPr lang="en-US" altLang="ko-KR" sz="1600" b="0" smtClean="0">
                <a:solidFill>
                  <a:srgbClr val="000000"/>
                </a:solidFill>
              </a:rPr>
              <a:t>&amp;</a:t>
            </a:r>
            <a:r>
              <a:rPr lang="ko-KR" altLang="en-US" sz="1600" b="0" smtClean="0">
                <a:solidFill>
                  <a:srgbClr val="000000"/>
                </a:solidFill>
              </a:rPr>
              <a:t> 분석 기술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저장</a:t>
            </a:r>
            <a:r>
              <a:rPr lang="en-US" altLang="ko-KR" b="0" smtClean="0">
                <a:solidFill>
                  <a:srgbClr val="000000"/>
                </a:solidFill>
              </a:rPr>
              <a:t>/</a:t>
            </a:r>
            <a:r>
              <a:rPr lang="ko-KR" altLang="en-US" b="0" smtClean="0">
                <a:solidFill>
                  <a:srgbClr val="000000"/>
                </a:solidFill>
              </a:rPr>
              <a:t>계산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분산파일시스템</a:t>
            </a:r>
            <a:r>
              <a:rPr lang="en-US" altLang="ko-KR" b="0" smtClean="0">
                <a:solidFill>
                  <a:srgbClr val="000000"/>
                </a:solidFill>
              </a:rPr>
              <a:t>/</a:t>
            </a:r>
            <a:r>
              <a:rPr lang="ko-KR" altLang="en-US" b="0" smtClean="0">
                <a:solidFill>
                  <a:srgbClr val="000000"/>
                </a:solidFill>
              </a:rPr>
              <a:t>맵리듀스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구글 </a:t>
            </a:r>
            <a:r>
              <a:rPr lang="en-US" altLang="ko-KR" b="0" smtClean="0">
                <a:solidFill>
                  <a:srgbClr val="000000"/>
                </a:solidFill>
              </a:rPr>
              <a:t>: GFS/Google MapReduce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오픈소스 </a:t>
            </a:r>
            <a:r>
              <a:rPr lang="en-US" altLang="ko-KR" b="0" smtClean="0">
                <a:solidFill>
                  <a:srgbClr val="000000"/>
                </a:solidFill>
              </a:rPr>
              <a:t>: Hadoop( HDFS/Hadoop MapReduce Version 1.0 )</a:t>
            </a:r>
          </a:p>
          <a:p>
            <a:pPr marL="442912" lvl="2" indent="0" eaLnBrk="1" hangingPunct="1">
              <a:buNone/>
            </a:pPr>
            <a:r>
              <a:rPr lang="en-US" altLang="ko-KR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-&gt; Hadoop Ecosystem : Pig, Hive, Sqoop, Flume, HBase ....</a:t>
            </a:r>
          </a:p>
          <a:p>
            <a:pPr marL="442912" lvl="2" indent="0" eaLnBrk="1" hangingPunct="1">
              <a:buNone/>
            </a:pPr>
            <a:r>
              <a:rPr lang="en-US" altLang="ko-KR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-&gt; Hadoop Ecosystem + Spark : 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저장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(HDFS/RDBMS/NoSQL/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/ Spark Core(New MapReduce)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147063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프로그래밍 언어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III. </a:t>
            </a:r>
            <a:r>
              <a:rPr lang="ko-KR" altLang="en-US" sz="3000">
                <a:solidFill>
                  <a:srgbClr val="FFFFFF"/>
                </a:solidFill>
              </a:rPr>
              <a:t>프로그래밍 기술의 최신 동향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274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프로그래밍 언어 구분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컴파일 언어 </a:t>
            </a:r>
            <a:r>
              <a:rPr lang="en-US" altLang="ko-KR" b="0" smtClean="0">
                <a:solidFill>
                  <a:srgbClr val="000000"/>
                </a:solidFill>
              </a:rPr>
              <a:t>: C, C++, Java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인터프리터 언어 </a:t>
            </a:r>
            <a:r>
              <a:rPr lang="en-US" altLang="ko-KR" b="0" smtClean="0">
                <a:solidFill>
                  <a:srgbClr val="000000"/>
                </a:solidFill>
              </a:rPr>
              <a:t>: Lisp, Python, R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스크립트 언어 </a:t>
            </a:r>
            <a:r>
              <a:rPr lang="en-US" altLang="ko-KR" b="0" smtClean="0">
                <a:solidFill>
                  <a:srgbClr val="000000"/>
                </a:solidFill>
              </a:rPr>
              <a:t>: JavaScript, PHP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새로운 프로그래밍 아키텍처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ADA(RealTime Virtual Machine) -&gt; JAVA(JVM</a:t>
            </a:r>
            <a:r>
              <a:rPr lang="ko-KR" altLang="en-US" b="0" smtClean="0">
                <a:solidFill>
                  <a:srgbClr val="000000"/>
                </a:solidFill>
              </a:rPr>
              <a:t>기반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함수형 언어 </a:t>
            </a:r>
            <a:r>
              <a:rPr lang="en-US" altLang="ko-KR" b="0" smtClean="0">
                <a:solidFill>
                  <a:srgbClr val="000000"/>
                </a:solidFill>
              </a:rPr>
              <a:t>: Scala</a:t>
            </a:r>
            <a:endParaRPr lang="en-US" altLang="ko-KR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80792" y="5445398"/>
            <a:ext cx="3744416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JVM</a:t>
            </a:r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080792" y="4456777"/>
            <a:ext cx="1588839" cy="6284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Java</a:t>
            </a: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36369" y="4456777"/>
            <a:ext cx="1588839" cy="6284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Scala</a:t>
            </a:r>
            <a:endParaRPr lang="ko-KR" altLang="en-US"/>
          </a:p>
        </p:txBody>
      </p:sp>
      <p:sp>
        <p:nvSpPr>
          <p:cNvPr id="5" name="오른쪽으로 구부러진 화살표 4"/>
          <p:cNvSpPr/>
          <p:nvPr/>
        </p:nvSpPr>
        <p:spPr>
          <a:xfrm>
            <a:off x="2072680" y="4770980"/>
            <a:ext cx="864096" cy="1106466"/>
          </a:xfrm>
          <a:prstGeom prst="curv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왼쪽으로 구부러진 화살표 5"/>
          <p:cNvSpPr/>
          <p:nvPr/>
        </p:nvSpPr>
        <p:spPr>
          <a:xfrm>
            <a:off x="6969224" y="4764637"/>
            <a:ext cx="792088" cy="1080120"/>
          </a:xfrm>
          <a:prstGeom prst="curved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구름 모양 설명선 7"/>
          <p:cNvSpPr/>
          <p:nvPr/>
        </p:nvSpPr>
        <p:spPr>
          <a:xfrm>
            <a:off x="7365268" y="3789041"/>
            <a:ext cx="1764196" cy="1224136"/>
          </a:xfrm>
          <a:prstGeom prst="cloud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tlCol="0" anchor="ctr"/>
          <a:lstStyle/>
          <a:p>
            <a:pPr algn="ctr">
              <a:buNone/>
            </a:pPr>
            <a:r>
              <a:rPr lang="en-US" altLang="ko-KR" smtClean="0"/>
              <a:t>Console</a:t>
            </a:r>
            <a:r>
              <a:rPr lang="ko-KR" altLang="en-US" smtClean="0"/>
              <a:t>에서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바로 실행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0512" y="4872418"/>
            <a:ext cx="1368152" cy="9035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컴파일 후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실</a:t>
            </a:r>
            <a:r>
              <a:rPr lang="ko-KR" altLang="en-US"/>
              <a:t>행</a:t>
            </a:r>
          </a:p>
        </p:txBody>
      </p:sp>
    </p:spTree>
    <p:extLst>
      <p:ext uri="{BB962C8B-B14F-4D97-AF65-F5344CB8AC3E}">
        <p14:creationId xmlns:p14="http://schemas.microsoft.com/office/powerpoint/2010/main" val="53182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685398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함수형 언어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III</a:t>
            </a:r>
            <a:r>
              <a:rPr lang="en-US" altLang="ko-KR" sz="3000" smtClean="0">
                <a:solidFill>
                  <a:srgbClr val="FFFFFF"/>
                </a:solidFill>
              </a:rPr>
              <a:t>. </a:t>
            </a:r>
            <a:r>
              <a:rPr lang="ko-KR" altLang="en-US" sz="3000">
                <a:solidFill>
                  <a:srgbClr val="FFFFFF"/>
                </a:solidFill>
              </a:rPr>
              <a:t>프로그래밍 기술의 최신 동향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455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함수형 언어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R, Python </a:t>
            </a:r>
            <a:r>
              <a:rPr lang="en-US" altLang="ko-KR" b="0" smtClean="0">
                <a:solidFill>
                  <a:srgbClr val="000000"/>
                </a:solidFill>
              </a:rPr>
              <a:t>: Console/Shell</a:t>
            </a:r>
            <a:r>
              <a:rPr lang="ko-KR" altLang="en-US" b="0" smtClean="0">
                <a:solidFill>
                  <a:srgbClr val="000000"/>
                </a:solidFill>
              </a:rPr>
              <a:t>에서 실행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JavaScript -&gt; 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D3.js</a:t>
            </a:r>
            <a:r>
              <a:rPr lang="en-US" altLang="ko-KR" b="0" smtClean="0">
                <a:solidFill>
                  <a:srgbClr val="000000"/>
                </a:solidFill>
              </a:rPr>
              <a:t> : </a:t>
            </a:r>
            <a:r>
              <a:rPr lang="ko-KR" altLang="en-US" b="0" smtClean="0">
                <a:solidFill>
                  <a:srgbClr val="000000"/>
                </a:solidFill>
              </a:rPr>
              <a:t>브라우저에서 스크립트를 해석하여 실행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</a:t>
            </a:r>
            <a:r>
              <a:rPr lang="en-US" altLang="ko-KR" b="0" smtClean="0">
                <a:solidFill>
                  <a:srgbClr val="000000"/>
                </a:solidFill>
              </a:rPr>
              <a:t> : Console</a:t>
            </a:r>
            <a:r>
              <a:rPr lang="ko-KR" altLang="en-US" b="0" smtClean="0">
                <a:solidFill>
                  <a:srgbClr val="000000"/>
                </a:solidFill>
              </a:rPr>
              <a:t>에서 </a:t>
            </a:r>
            <a:r>
              <a:rPr lang="en-US" altLang="ko-KR" b="0" smtClean="0">
                <a:solidFill>
                  <a:srgbClr val="000000"/>
                </a:solidFill>
              </a:rPr>
              <a:t>Scala </a:t>
            </a:r>
            <a:r>
              <a:rPr lang="ko-KR" altLang="en-US" b="0" smtClean="0">
                <a:solidFill>
                  <a:srgbClr val="000000"/>
                </a:solidFill>
              </a:rPr>
              <a:t>코드를 해석하여 </a:t>
            </a:r>
            <a:r>
              <a:rPr lang="en-US" altLang="ko-KR" b="0" smtClean="0">
                <a:solidFill>
                  <a:srgbClr val="000000"/>
                </a:solidFill>
              </a:rPr>
              <a:t>JVM</a:t>
            </a:r>
            <a:r>
              <a:rPr lang="ko-KR" altLang="en-US" b="0" smtClean="0">
                <a:solidFill>
                  <a:srgbClr val="000000"/>
                </a:solidFill>
              </a:rPr>
              <a:t>에서 실행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함수형 언어의 특징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자동으로 병렬 또는 분산병렬처리</a:t>
            </a:r>
            <a:endParaRPr lang="en-US" altLang="ko-KR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명령형 언어 </a:t>
            </a:r>
            <a:r>
              <a:rPr lang="en-US" altLang="ko-KR" b="0" smtClean="0">
                <a:solidFill>
                  <a:srgbClr val="000000"/>
                </a:solidFill>
              </a:rPr>
              <a:t>vs </a:t>
            </a:r>
            <a:r>
              <a:rPr lang="ko-KR" altLang="en-US" b="0" smtClean="0">
                <a:solidFill>
                  <a:srgbClr val="000000"/>
                </a:solidFill>
              </a:rPr>
              <a:t>함수형 언어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상태</a:t>
            </a: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분기</a:t>
            </a:r>
            <a:r>
              <a:rPr lang="en-US" altLang="ko-KR" b="0" smtClean="0">
                <a:solidFill>
                  <a:srgbClr val="000000"/>
                </a:solidFill>
              </a:rPr>
              <a:t>), </a:t>
            </a:r>
            <a:r>
              <a:rPr lang="ko-KR" altLang="en-US" b="0" smtClean="0">
                <a:solidFill>
                  <a:srgbClr val="000000"/>
                </a:solidFill>
              </a:rPr>
              <a:t>변수</a:t>
            </a: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누산기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vs </a:t>
            </a:r>
            <a:r>
              <a:rPr lang="ko-KR" altLang="en-US" b="0" smtClean="0">
                <a:solidFill>
                  <a:srgbClr val="000000"/>
                </a:solidFill>
              </a:rPr>
              <a:t>상태</a:t>
            </a:r>
            <a:r>
              <a:rPr lang="en-US" altLang="ko-KR" b="0" smtClean="0">
                <a:solidFill>
                  <a:srgbClr val="000000"/>
                </a:solidFill>
              </a:rPr>
              <a:t>(X), </a:t>
            </a:r>
            <a:r>
              <a:rPr lang="ko-KR" altLang="en-US" b="0" smtClean="0">
                <a:solidFill>
                  <a:srgbClr val="000000"/>
                </a:solidFill>
              </a:rPr>
              <a:t>변수</a:t>
            </a:r>
            <a:r>
              <a:rPr lang="en-US" altLang="ko-KR" b="0" smtClean="0">
                <a:solidFill>
                  <a:srgbClr val="000000"/>
                </a:solidFill>
              </a:rPr>
              <a:t>(X) : Work Flow &amp; Data Flow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Lazy Evaluation : </a:t>
            </a:r>
            <a:r>
              <a:rPr lang="ko-KR" altLang="en-US" b="0" smtClean="0">
                <a:solidFill>
                  <a:srgbClr val="000000"/>
                </a:solidFill>
              </a:rPr>
              <a:t>지연 실행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Lambda(</a:t>
            </a:r>
            <a:r>
              <a:rPr lang="ko-KR" altLang="en-US" b="0" smtClean="0">
                <a:solidFill>
                  <a:srgbClr val="000000"/>
                </a:solidFill>
              </a:rPr>
              <a:t>람다 연산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: f(x)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  -&gt; </a:t>
            </a:r>
            <a:r>
              <a:rPr lang="ko-KR" altLang="en-US" b="0" smtClean="0">
                <a:solidFill>
                  <a:srgbClr val="000000"/>
                </a:solidFill>
              </a:rPr>
              <a:t>참조투명성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어떤 함수도 자신의 매개변수나 자신을 둘러싼 환경 및 전역 변수의 값을 변경시킬 수 없다</a:t>
            </a:r>
            <a:r>
              <a:rPr lang="en-US" altLang="ko-KR" b="0" smtClean="0">
                <a:solidFill>
                  <a:srgbClr val="000000"/>
                </a:solidFill>
              </a:rPr>
              <a:t>. </a:t>
            </a:r>
            <a:r>
              <a:rPr lang="ko-KR" altLang="en-US" b="0" smtClean="0">
                <a:solidFill>
                  <a:srgbClr val="000000"/>
                </a:solidFill>
              </a:rPr>
              <a:t>모든 데이터는 함수의 결과로 리턴되며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함수로 리턴될 수도 있다</a:t>
            </a:r>
            <a:r>
              <a:rPr lang="en-US" altLang="ko-KR" b="0" smtClean="0">
                <a:solidFill>
                  <a:srgbClr val="000000"/>
                </a:solidFill>
              </a:rPr>
              <a:t>. </a:t>
            </a:r>
            <a:r>
              <a:rPr lang="ko-KR" altLang="en-US" b="0" smtClean="0">
                <a:solidFill>
                  <a:srgbClr val="000000"/>
                </a:solidFill>
              </a:rPr>
              <a:t>함수형 언어는 모든 계산과정을 함수로 정의하고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각 함수가 수행될 과정을 기술하는 것이 전부이다</a:t>
            </a:r>
            <a:r>
              <a:rPr lang="en-US" altLang="ko-KR" b="0" smtClean="0">
                <a:solidFill>
                  <a:srgbClr val="000000"/>
                </a:solidFill>
              </a:rPr>
              <a:t>.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: </a:t>
            </a:r>
            <a:r>
              <a:rPr lang="ko-KR" alt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질의 언어</a:t>
            </a:r>
            <a:endParaRPr lang="en-US" altLang="ko-KR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49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solidFill>
                  <a:srgbClr val="000000"/>
                </a:solidFill>
              </a:rPr>
              <a:t>통계</a:t>
            </a:r>
            <a:r>
              <a:rPr lang="en-US" altLang="ko-KR" sz="4400">
                <a:solidFill>
                  <a:srgbClr val="000000"/>
                </a:solidFill>
              </a:rPr>
              <a:t>/</a:t>
            </a:r>
            <a:r>
              <a:rPr lang="ko-KR" altLang="en-US" sz="4400">
                <a:solidFill>
                  <a:srgbClr val="000000"/>
                </a:solidFill>
              </a:rPr>
              <a:t>데이터마이닝</a:t>
            </a:r>
            <a:r>
              <a:rPr lang="en-US" altLang="ko-KR" sz="4400">
                <a:solidFill>
                  <a:srgbClr val="000000"/>
                </a:solidFill>
              </a:rPr>
              <a:t>/</a:t>
            </a:r>
            <a:r>
              <a:rPr lang="ko-KR" altLang="en-US" sz="4400">
                <a:solidFill>
                  <a:srgbClr val="000000"/>
                </a:solidFill>
              </a:rPr>
              <a:t>머신러닝</a:t>
            </a: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IV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IV. </a:t>
            </a:r>
            <a:r>
              <a:rPr lang="ko-KR" altLang="en-US" sz="3000" smtClean="0">
                <a:solidFill>
                  <a:srgbClr val="FFFFFF"/>
                </a:solidFill>
              </a:rPr>
              <a:t>통계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데이터마이닝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415925" y="1192213"/>
            <a:ext cx="2459648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prstClr val="black"/>
                </a:solidFill>
              </a:rPr>
              <a:t>빅데이터 분석 개요</a:t>
            </a:r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58529" y="1826062"/>
            <a:ext cx="9027278" cy="18909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285750" indent="-285750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50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통계에서 머신러닝까지 </a:t>
            </a:r>
            <a:endParaRPr lang="en-US" altLang="ko-KR" sz="150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통계 </a:t>
            </a:r>
            <a:r>
              <a:rPr lang="en-US" altLang="ko-KR" sz="13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데이터마이닝</a:t>
            </a:r>
            <a:r>
              <a:rPr lang="en-US" altLang="ko-KR" sz="130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endParaRPr lang="en-US" altLang="ko-KR" sz="130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lang="en-US" altLang="ko-KR" sz="1300" smtClean="0">
              <a:solidFill>
                <a:prstClr val="black"/>
              </a:solidFill>
              <a:latin typeface="+mn-ea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lang="en-US" altLang="ko-KR" sz="1300" dirty="0">
              <a:solidFill>
                <a:prstClr val="black"/>
              </a:solidFill>
              <a:latin typeface="+mn-ea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lang="en-US" altLang="ko-KR" sz="13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1784648" y="2636912"/>
            <a:ext cx="6747625" cy="3198923"/>
            <a:chOff x="2817566" y="1037627"/>
            <a:chExt cx="6747625" cy="3198923"/>
          </a:xfrm>
        </p:grpSpPr>
        <p:sp>
          <p:nvSpPr>
            <p:cNvPr id="74" name="직사각형 73"/>
            <p:cNvSpPr/>
            <p:nvPr/>
          </p:nvSpPr>
          <p:spPr>
            <a:xfrm>
              <a:off x="6451139" y="1037627"/>
              <a:ext cx="694776" cy="539686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300" b="0" kern="0" dirty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공학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278464" y="1037627"/>
              <a:ext cx="694776" cy="539686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300" b="0" kern="0" dirty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통계학</a:t>
              </a:r>
            </a:p>
          </p:txBody>
        </p:sp>
        <p:sp>
          <p:nvSpPr>
            <p:cNvPr id="76" name="타원 75"/>
            <p:cNvSpPr/>
            <p:nvPr/>
          </p:nvSpPr>
          <p:spPr>
            <a:xfrm>
              <a:off x="4997767" y="1695116"/>
              <a:ext cx="1471455" cy="1401474"/>
            </a:xfrm>
            <a:prstGeom prst="ellipse">
              <a:avLst/>
            </a:prstGeom>
            <a:solidFill>
              <a:srgbClr val="9BBB59">
                <a:alpha val="5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5992919" y="1695116"/>
              <a:ext cx="1471455" cy="1401474"/>
            </a:xfrm>
            <a:prstGeom prst="ellipse">
              <a:avLst/>
            </a:prstGeom>
            <a:solidFill>
              <a:srgbClr val="C0504D">
                <a:alpha val="5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rgbClr val="9BBB59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881545" y="2133872"/>
              <a:ext cx="1317935" cy="4334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200" b="0" kern="0" dirty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통계학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231070" y="2133872"/>
              <a:ext cx="1405206" cy="4334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200" b="0" kern="0" dirty="0" err="1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머신러닝</a:t>
              </a:r>
              <a:endParaRPr lang="ko-KR" altLang="en-US" sz="1200" b="0" kern="0" dirty="0"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맑은 고딕"/>
                <a:ea typeface="맑은 고딕"/>
              </a:endParaRPr>
            </a:p>
          </p:txBody>
        </p:sp>
        <p:cxnSp>
          <p:nvCxnSpPr>
            <p:cNvPr id="80" name="직선 화살표 연결선 79"/>
            <p:cNvCxnSpPr/>
            <p:nvPr/>
          </p:nvCxnSpPr>
          <p:spPr>
            <a:xfrm flipH="1">
              <a:off x="6207173" y="2360766"/>
              <a:ext cx="23897" cy="88704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headEnd type="oval"/>
              <a:tailEnd type="arrow"/>
            </a:ln>
            <a:effectLst/>
          </p:spPr>
        </p:cxnSp>
        <p:sp>
          <p:nvSpPr>
            <p:cNvPr id="81" name="직사각형 80"/>
            <p:cNvSpPr/>
            <p:nvPr/>
          </p:nvSpPr>
          <p:spPr>
            <a:xfrm>
              <a:off x="5564620" y="3233707"/>
              <a:ext cx="1317935" cy="4334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300" b="0" kern="0" dirty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데이터 </a:t>
              </a:r>
              <a:r>
                <a:rPr lang="ko-KR" altLang="en-US" sz="1300" b="0" kern="0" dirty="0" err="1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마이닝</a:t>
              </a:r>
              <a:endParaRPr lang="ko-KR" altLang="en-US" sz="1300" b="0" kern="0" dirty="0"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맑은 고딕"/>
                <a:ea typeface="맑은 고딕"/>
              </a:endParaRPr>
            </a:p>
          </p:txBody>
        </p:sp>
        <p:cxnSp>
          <p:nvCxnSpPr>
            <p:cNvPr id="82" name="직선 화살표 연결선 81"/>
            <p:cNvCxnSpPr/>
            <p:nvPr/>
          </p:nvCxnSpPr>
          <p:spPr>
            <a:xfrm flipH="1">
              <a:off x="4325858" y="2567331"/>
              <a:ext cx="869198" cy="68047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headEnd type="triangle"/>
              <a:tailEnd type="none"/>
            </a:ln>
            <a:effectLst/>
          </p:spPr>
        </p:cxnSp>
        <p:sp>
          <p:nvSpPr>
            <p:cNvPr id="83" name="직사각형 82"/>
            <p:cNvSpPr/>
            <p:nvPr/>
          </p:nvSpPr>
          <p:spPr>
            <a:xfrm>
              <a:off x="2817566" y="3247806"/>
              <a:ext cx="2699051" cy="98874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marL="109380" lvl="1" indent="-109380" algn="just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Tx/>
                <a:buBlip>
                  <a:blip r:embed="rId3"/>
                </a:buBlip>
                <a:tabLst>
                  <a:tab pos="5808564" algn="l"/>
                </a:tabLst>
                <a:defRPr/>
              </a:pPr>
              <a:r>
                <a:rPr lang="ko-KR" altLang="en-US" sz="1100" b="0" ker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데이터를 </a:t>
              </a: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탐색하고</a:t>
              </a:r>
              <a:r>
                <a:rPr lang="en-US" altLang="ko-KR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, </a:t>
              </a: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가설을 검증하고</a:t>
              </a:r>
              <a:r>
                <a:rPr lang="en-US" altLang="ko-KR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,</a:t>
              </a: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 </a:t>
              </a:r>
              <a:r>
                <a:rPr lang="ko-KR" altLang="en-US" sz="1100" b="0" kern="0" dirty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모델을 구축하는 </a:t>
              </a:r>
              <a:r>
                <a:rPr lang="ko-KR" altLang="en-US" sz="1100" b="0" ker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다양한 </a:t>
              </a: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이론과 기법</a:t>
              </a:r>
              <a:endParaRPr lang="ko-KR" altLang="en-US" sz="1100" b="0" kern="0" dirty="0"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맑은 고딕"/>
                <a:ea typeface="맑은 고딕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6866140" y="3247806"/>
              <a:ext cx="2699051" cy="98874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marL="109380" lvl="1" indent="-109380" algn="just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Tx/>
                <a:buBlip>
                  <a:blip r:embed="rId3"/>
                </a:buBlip>
                <a:tabLst>
                  <a:tab pos="5808564" algn="l"/>
                </a:tabLst>
                <a:defRPr/>
              </a:pP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머신러닝은 서비스 구현을 목적으로 다양한 통계 및 데이터마이닝 기법을 활용하며</a:t>
              </a:r>
              <a:r>
                <a:rPr lang="en-US" altLang="ko-KR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, </a:t>
              </a: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프로그래밍 데이터베이스 등 다양한 공학 기술을 필요로 한다</a:t>
              </a:r>
              <a:r>
                <a:rPr lang="en-US" altLang="ko-KR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.</a:t>
              </a:r>
              <a:endParaRPr lang="ko-KR" altLang="en-US" sz="1100" b="0" kern="0" dirty="0"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맑은 고딕"/>
                <a:ea typeface="맑은 고딕"/>
              </a:endParaRPr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>
              <a:off x="7173701" y="2541362"/>
              <a:ext cx="930853" cy="68047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headEnd type="triangl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1047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IV. </a:t>
            </a:r>
            <a:r>
              <a:rPr lang="ko-KR" altLang="en-US" sz="3000" smtClean="0">
                <a:solidFill>
                  <a:srgbClr val="FFFFFF"/>
                </a:solidFill>
              </a:rPr>
              <a:t>통계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데이터마이닝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50" name="TextBox 4"/>
          <p:cNvSpPr txBox="1">
            <a:spLocks noChangeArrowheads="1"/>
          </p:cNvSpPr>
          <p:nvPr/>
        </p:nvSpPr>
        <p:spPr bwMode="auto">
          <a:xfrm>
            <a:off x="458529" y="952574"/>
            <a:ext cx="9027278" cy="8506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기초 통계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기술통계</a:t>
            </a:r>
            <a:r>
              <a:rPr lang="en-US" altLang="ko-KR" sz="1300" b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빈도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및 추정 테이블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가설 검정</a:t>
            </a:r>
            <a:r>
              <a:rPr lang="en-US" altLang="ko-KR" sz="1300" b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평균과 분산에 대한 분석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상관분석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회귀분석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T-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테스트 등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kumimoji="0" lang="en-US" altLang="ko-KR" sz="1300" b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1" name="TextBox 4"/>
          <p:cNvSpPr txBox="1">
            <a:spLocks noChangeArrowheads="1"/>
          </p:cNvSpPr>
          <p:nvPr/>
        </p:nvSpPr>
        <p:spPr bwMode="auto">
          <a:xfrm>
            <a:off x="458529" y="1860964"/>
            <a:ext cx="9027278" cy="21510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기술통계</a:t>
            </a:r>
            <a:r>
              <a:rPr lang="en-US" altLang="ko-KR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(Descriptive Statistics)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자료를 요약하는 기초적인 통계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기술통계량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데이터수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개수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평균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분산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표준편차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최소값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1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분위값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중앙값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3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분위값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최대값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왜도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첨도 등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   -&gt; 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대표값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평균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중앙값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최빈치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   -&gt;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분포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분산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표준편차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   -&gt;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대칭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왜도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R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예제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표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 summary( )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kumimoji="0" lang="en-US" altLang="ko-KR" sz="1300" b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404593"/>
              </p:ext>
            </p:extLst>
          </p:nvPr>
        </p:nvGraphicFramePr>
        <p:xfrm>
          <a:off x="991738" y="3827270"/>
          <a:ext cx="7858998" cy="2304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98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98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98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098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098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0983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54198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Descriptive 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statistics via summary</a:t>
                      </a:r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( )</a:t>
                      </a:r>
                      <a:endParaRPr lang="ko-KR" alt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4198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&gt; summary(</a:t>
                      </a:r>
                      <a:r>
                        <a:rPr lang="en-US" altLang="ko-KR" sz="1050" dirty="0" err="1"/>
                        <a:t>mtcars</a:t>
                      </a:r>
                      <a:r>
                        <a:rPr lang="en-US" altLang="ko-KR" sz="1050" dirty="0"/>
                        <a:t>[</a:t>
                      </a:r>
                      <a:r>
                        <a:rPr lang="en-US" altLang="ko-KR" sz="1050" dirty="0" err="1"/>
                        <a:t>vars</a:t>
                      </a:r>
                      <a:r>
                        <a:rPr lang="en-US" altLang="ko-KR" sz="1050" dirty="0"/>
                        <a:t>])</a:t>
                      </a:r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41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mpg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hp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wt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Min.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:10.4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Min.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:52.0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Min.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:1.51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1st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:15.4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1st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:96.5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1st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:2.58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Median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:19.2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Median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:123.0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Median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:3.33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:20.1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:146.7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:3.22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3rd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:22.8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3rd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:180.0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3rd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:3.61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/>
                        <a:t>Max.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:33.9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Max.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:335.0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Max.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:5.42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9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IV. </a:t>
            </a:r>
            <a:r>
              <a:rPr lang="ko-KR" altLang="en-US" sz="3000" smtClean="0">
                <a:solidFill>
                  <a:srgbClr val="FFFFFF"/>
                </a:solidFill>
              </a:rPr>
              <a:t>통계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데이터마이닝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58529" y="954157"/>
            <a:ext cx="9027278" cy="22710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분포 시각화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산점도</a:t>
            </a:r>
            <a:r>
              <a:rPr lang="en-US" altLang="ko-KR" sz="1300" b="0" smtClean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smtClean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산포도</a:t>
            </a:r>
            <a:r>
              <a:rPr lang="en-US" altLang="ko-KR" sz="1300" b="0" smtClean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히스토그램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 err="1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핵밀도</a:t>
            </a:r>
            <a:r>
              <a:rPr lang="ko-KR" altLang="en-US" sz="13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그래프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박스 그래프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파이 차트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라인 차트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kumimoji="0" lang="en-US" altLang="ko-KR" sz="1900" b="0" dirty="0">
              <a:solidFill>
                <a:srgbClr val="000000"/>
              </a:solidFill>
              <a:latin typeface="Arial" pitchFamily="34" charset="0"/>
              <a:ea typeface="맑은 고딕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1211780"/>
            <a:ext cx="1793210" cy="2013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130" y="3676059"/>
            <a:ext cx="3413504" cy="279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819" y="1211780"/>
            <a:ext cx="2588146" cy="206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74669" y="3607054"/>
            <a:ext cx="720397" cy="2535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Box plot</a:t>
            </a:r>
            <a:endParaRPr lang="ko-KR" altLang="en-US" sz="10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3727" y="5082615"/>
            <a:ext cx="1773570" cy="268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 b="0" dirty="0">
                <a:solidFill>
                  <a:srgbClr val="000000"/>
                </a:solidFill>
                <a:latin typeface="Arial" pitchFamily="34" charset="0"/>
              </a:rPr>
              <a:t>N=32  Bandwidth=2.477</a:t>
            </a:r>
            <a:endParaRPr lang="ko-KR" altLang="en-US" sz="1100" b="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1221" y="5450151"/>
            <a:ext cx="2490112" cy="268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 b="0" dirty="0">
                <a:solidFill>
                  <a:srgbClr val="000000"/>
                </a:solidFill>
                <a:latin typeface="Arial" pitchFamily="34" charset="0"/>
              </a:rPr>
              <a:t>Kernel Density of Miles Per Gallon</a:t>
            </a:r>
            <a:endParaRPr lang="ko-KR" altLang="en-US" sz="1100" b="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3869" y="4375709"/>
            <a:ext cx="384087" cy="12968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vert="vert270" wrap="none" lIns="98746" tIns="49373" rIns="98746" bIns="49373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2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Miles Per Gallon</a:t>
            </a:r>
            <a:endParaRPr lang="ko-KR" altLang="en-US" sz="12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96246" y="3352206"/>
            <a:ext cx="3464805" cy="3090591"/>
            <a:chOff x="827584" y="3658485"/>
            <a:chExt cx="3142878" cy="2943420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658485"/>
              <a:ext cx="3142878" cy="2937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619672" y="6352753"/>
              <a:ext cx="1673917" cy="249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100" b="0" dirty="0">
                  <a:gradFill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5400000" scaled="1"/>
                  </a:gradFill>
                  <a:latin typeface="맑은 고딕"/>
                </a:rPr>
                <a:t>N=32  Bandwidth=2.477</a:t>
              </a:r>
              <a:endParaRPr lang="ko-KR" altLang="en-US" sz="11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900648" y="3332825"/>
            <a:ext cx="2312178" cy="268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 b="0" dirty="0" err="1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density.default</a:t>
            </a:r>
            <a:r>
              <a:rPr lang="en-US" altLang="ko-KR" sz="11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(x=</a:t>
            </a:r>
            <a:r>
              <a:rPr lang="en-US" altLang="ko-KR" sz="1100" b="0" dirty="0" err="1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mtcars$mpg</a:t>
            </a:r>
            <a:r>
              <a:rPr lang="en-US" altLang="ko-KR" sz="11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)</a:t>
            </a:r>
            <a:endParaRPr lang="ko-KR" altLang="en-US" sz="11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207" y="4120189"/>
            <a:ext cx="384087" cy="646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vert="vert270" wrap="none" lIns="98746" tIns="49373" rIns="98746" bIns="49373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2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Density</a:t>
            </a:r>
            <a:endParaRPr lang="ko-KR" altLang="en-US" sz="12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3207" y="5817404"/>
            <a:ext cx="368698" cy="603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vert="vert270" wrap="none" lIns="98746" tIns="49373" rIns="98746" bIns="49373" rtlCol="0">
            <a:spAutoFit/>
          </a:bodyPr>
          <a:lstStyle>
            <a:defPPr>
              <a:defRPr lang="ko-KR"/>
            </a:defPPr>
            <a:lvl1pPr>
              <a:defRPr kumimoji="1" sz="1100" b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</a:rPr>
              <a:t>Density</a:t>
            </a:r>
            <a:endParaRPr lang="ko-KR" altLang="en-US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16576" y="3924486"/>
            <a:ext cx="887109" cy="238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Upper hinge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04408" y="4284526"/>
            <a:ext cx="645055" cy="238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Whisker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8604" y="4932598"/>
            <a:ext cx="622613" cy="376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Upper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quartile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68604" y="5652678"/>
            <a:ext cx="622613" cy="376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Lower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quartile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8364" y="5328642"/>
            <a:ext cx="611393" cy="238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Median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52220" y="5904706"/>
            <a:ext cx="645055" cy="238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Whisker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80572" y="6170552"/>
            <a:ext cx="880697" cy="238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Lower hinge</a:t>
            </a:r>
          </a:p>
        </p:txBody>
      </p:sp>
      <p:sp>
        <p:nvSpPr>
          <p:cNvPr id="2" name="구름 모양 설명선 1"/>
          <p:cNvSpPr/>
          <p:nvPr/>
        </p:nvSpPr>
        <p:spPr>
          <a:xfrm>
            <a:off x="7241658" y="1163948"/>
            <a:ext cx="1890171" cy="1368152"/>
          </a:xfrm>
          <a:prstGeom prst="cloud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탐색적 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데이터 분석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IV. </a:t>
            </a:r>
            <a:r>
              <a:rPr lang="ko-KR" altLang="en-US" sz="3000" smtClean="0">
                <a:solidFill>
                  <a:srgbClr val="FFFFFF"/>
                </a:solidFill>
              </a:rPr>
              <a:t>통계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데이터마이닝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458529" y="954947"/>
            <a:ext cx="9027278" cy="38315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상관분석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두 변수 사이의 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선형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상관관계의 정도 즉 상관계수를 분석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상관계수</a:t>
            </a: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양의 상관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한 변수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X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값이 증가하면 다른 변수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Y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값이 증가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음의 상관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한 변수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X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값이 증가하면 다른 변수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Y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값이 감소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상관계수의 값은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1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에서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-1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사이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측정단위를 바꾸어도 상관계수는 불변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절대값은 강약을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부호는 방향을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나타낸다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.</a:t>
            </a: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49888" lvl="2" indent="0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scala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&gt; val correlMatrix: Matrix = Statistics.corr(features, "pearson")</a:t>
            </a:r>
          </a:p>
          <a:p>
            <a:pPr marL="349888" lvl="2" indent="0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300" b="0" smtClean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1.0                  </a:t>
            </a:r>
            <a:r>
              <a:rPr lang="en-US" altLang="ko-KR" sz="13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		0.8814343025316858  	0.14417085866598092  </a:t>
            </a:r>
          </a:p>
          <a:p>
            <a:pPr marL="349888" lvl="2" indent="0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3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0.8814343025316858   	1.0                 	0.1787639407161585   </a:t>
            </a:r>
          </a:p>
          <a:p>
            <a:pPr marL="349888" lvl="2" indent="0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3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0.14417085866598092  	0.1787639407161585  	1.0        </a:t>
            </a:r>
          </a:p>
          <a:p>
            <a:pPr marL="349888" lvl="2" indent="0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endParaRPr lang="en-US" altLang="ko-KR" sz="13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duotone>
              <a:srgbClr val="9BBB59">
                <a:shade val="45000"/>
                <a:satMod val="135000"/>
              </a:srgbClr>
              <a:prstClr val="white"/>
            </a:duotone>
          </a:blip>
          <a:srcRect b="22547"/>
          <a:stretch/>
        </p:blipFill>
        <p:spPr>
          <a:xfrm>
            <a:off x="1228185" y="4706626"/>
            <a:ext cx="7052357" cy="1116017"/>
          </a:xfrm>
          <a:prstGeom prst="rect">
            <a:avLst/>
          </a:prstGeom>
        </p:spPr>
      </p:pic>
      <p:sp>
        <p:nvSpPr>
          <p:cNvPr id="29" name="TextBox 13"/>
          <p:cNvSpPr txBox="1"/>
          <p:nvPr/>
        </p:nvSpPr>
        <p:spPr>
          <a:xfrm>
            <a:off x="1388604" y="5846607"/>
            <a:ext cx="7392242" cy="390705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0392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0785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1177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157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9629" algn="l" defTabSz="1007852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23555" algn="l" defTabSz="1007852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27481" algn="l" defTabSz="1007852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031407" algn="l" defTabSz="1007852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sz="1800" b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r=1    0&lt;r&lt;1     r=0    -1&lt;r&lt;0    </a:t>
            </a:r>
            <a:r>
              <a:rPr lang="en-US" sz="1800" b="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r=-</a:t>
            </a:r>
            <a:r>
              <a:rPr lang="en-US" sz="1800" b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r=0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14065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smtClean="0"/>
              <a:t>확률 </a:t>
            </a:r>
            <a:r>
              <a:rPr lang="en-US" altLang="ko-KR" sz="1800" b="1" dirty="0" smtClean="0"/>
              <a:t>: </a:t>
            </a:r>
            <a:r>
              <a:rPr lang="ko-KR" altLang="en-US" sz="1800" b="1" dirty="0" smtClean="0"/>
              <a:t>경우의 수</a:t>
            </a:r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I. </a:t>
            </a:r>
            <a:r>
              <a:rPr lang="ko-KR" altLang="en-US" sz="3000" smtClean="0">
                <a:solidFill>
                  <a:srgbClr val="FFFFFF"/>
                </a:solidFill>
              </a:rPr>
              <a:t>알파고와 이세돌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10242" name="Picture 2" descr="http://image.dongascience.com/Photo/2016/03/14578564935733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20" y="2428868"/>
            <a:ext cx="5743575" cy="3228975"/>
          </a:xfrm>
          <a:prstGeom prst="rect">
            <a:avLst/>
          </a:prstGeom>
          <a:noFill/>
        </p:spPr>
      </p:pic>
      <p:sp>
        <p:nvSpPr>
          <p:cNvPr id="5" name="순서도: 내부 저장소 4"/>
          <p:cNvSpPr/>
          <p:nvPr/>
        </p:nvSpPr>
        <p:spPr>
          <a:xfrm>
            <a:off x="7024702" y="3000372"/>
            <a:ext cx="2357454" cy="2214578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3600" dirty="0" smtClean="0"/>
              <a:t>19 X 19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IV. </a:t>
            </a:r>
            <a:r>
              <a:rPr lang="ko-KR" altLang="en-US" sz="3000" smtClean="0">
                <a:solidFill>
                  <a:srgbClr val="FFFFFF"/>
                </a:solidFill>
              </a:rPr>
              <a:t>통계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데이터마이닝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458529" y="954947"/>
            <a:ext cx="9027278" cy="1992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회귀</a:t>
            </a:r>
            <a:r>
              <a:rPr lang="en-US" altLang="ko-KR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(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예측</a:t>
            </a:r>
            <a:r>
              <a:rPr lang="en-US" altLang="ko-KR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)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독립변수와 종속변수 사이에 어떤 관계식이 성립하는지 분석하는 기법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관계식</a:t>
            </a:r>
            <a:endParaRPr lang="ko-KR" altLang="en-US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en-US" altLang="ko-KR" sz="1400" b="0" smtClean="0">
                <a:solidFill>
                  <a:prstClr val="black"/>
                </a:solidFill>
                <a:latin typeface="Comic Sans MS" pitchFamily="66" charset="0"/>
              </a:rPr>
              <a:t> y </a:t>
            </a:r>
            <a:r>
              <a:rPr lang="en-US" altLang="ko-KR" sz="1400" b="0">
                <a:solidFill>
                  <a:prstClr val="black"/>
                </a:solidFill>
                <a:latin typeface="Comic Sans MS" pitchFamily="66" charset="0"/>
              </a:rPr>
              <a:t>= 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w</a:t>
            </a:r>
            <a:r>
              <a:rPr lang="pl-PL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0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 + w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1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x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1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 + w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2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x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2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 +</a:t>
            </a:r>
            <a:r>
              <a:rPr lang="en-US" altLang="ko-KR" sz="1400" b="0">
                <a:solidFill>
                  <a:prstClr val="black"/>
                </a:solidFill>
                <a:latin typeface="Comic Sans MS" pitchFamily="66" charset="0"/>
              </a:rPr>
              <a:t>  ... +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 w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n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x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n</a:t>
            </a: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y :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종속변수</a:t>
            </a:r>
            <a:endParaRPr lang="en-US" altLang="ko-KR" sz="1300" b="0" smtClean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en-US" altLang="ko-KR" sz="1300" b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x :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독립변수</a:t>
            </a:r>
            <a:endParaRPr lang="en-US" altLang="ko-KR" sz="1300" b="0" smtClean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예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몸무게 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= 12.3 + 0.42 X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키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784648" y="3438166"/>
            <a:ext cx="6840760" cy="2799146"/>
            <a:chOff x="1295400" y="3352800"/>
            <a:chExt cx="4800600" cy="1796928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1676400" y="3352800"/>
              <a:ext cx="0" cy="167640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" name="직선 연결선 31"/>
            <p:cNvCxnSpPr/>
            <p:nvPr/>
          </p:nvCxnSpPr>
          <p:spPr>
            <a:xfrm flipH="1">
              <a:off x="1295400" y="4800600"/>
              <a:ext cx="2057400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3" name="직선 연결선 32"/>
            <p:cNvCxnSpPr/>
            <p:nvPr/>
          </p:nvCxnSpPr>
          <p:spPr>
            <a:xfrm flipH="1">
              <a:off x="1891146" y="3429001"/>
              <a:ext cx="1524000" cy="114300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4" name="타원 33"/>
            <p:cNvSpPr/>
            <p:nvPr/>
          </p:nvSpPr>
          <p:spPr>
            <a:xfrm flipV="1">
              <a:off x="2483982" y="3696854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 flipV="1">
              <a:off x="2636382" y="3849254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 flipV="1">
              <a:off x="2788782" y="4001654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 flipV="1">
              <a:off x="2941182" y="35387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 flipV="1">
              <a:off x="3081528" y="37338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 flipV="1">
              <a:off x="2895600" y="38100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 flipV="1">
              <a:off x="2286000" y="41148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 flipV="1">
              <a:off x="2395728" y="38862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 flipV="1">
              <a:off x="2514600" y="4154054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 flipV="1">
              <a:off x="1981200" y="41148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 flipV="1">
              <a:off x="2209800" y="43769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 flipV="1">
              <a:off x="2362200" y="43007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 flipV="1">
              <a:off x="3352800" y="35052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 flipV="1">
              <a:off x="3124200" y="34290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 flipV="1">
              <a:off x="1905000" y="43769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 flipV="1">
              <a:off x="2090928" y="42245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 flipV="1">
              <a:off x="2743200" y="43007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 flipV="1">
              <a:off x="1938528" y="45720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52" name="TextBox 33"/>
            <p:cNvSpPr txBox="1"/>
            <p:nvPr/>
          </p:nvSpPr>
          <p:spPr>
            <a:xfrm>
              <a:off x="1309809" y="3753504"/>
              <a:ext cx="228600" cy="349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00000"/>
                </a:lnSpc>
                <a:buFontTx/>
                <a:buNone/>
                <a:defRPr/>
              </a:pPr>
              <a:r>
                <a:rPr kumimoji="0" lang="en-US" sz="1800" b="0" dirty="0" smtClean="0">
                  <a:solidFill>
                    <a:sysClr val="windowText" lastClr="000000"/>
                  </a:solidFill>
                </a:rPr>
                <a:t>y</a:t>
              </a:r>
              <a:endParaRPr kumimoji="0" lang="en-US" sz="18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TextBox 34"/>
            <p:cNvSpPr txBox="1"/>
            <p:nvPr/>
          </p:nvSpPr>
          <p:spPr>
            <a:xfrm>
              <a:off x="2286000" y="4800600"/>
              <a:ext cx="228600" cy="349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00000"/>
                </a:lnSpc>
                <a:buFontTx/>
                <a:buNone/>
                <a:defRPr/>
              </a:pPr>
              <a:r>
                <a:rPr kumimoji="0" lang="en-US" sz="1800" b="0" dirty="0" smtClean="0">
                  <a:solidFill>
                    <a:sysClr val="windowText" lastClr="000000"/>
                  </a:solidFill>
                </a:rPr>
                <a:t>x</a:t>
              </a:r>
              <a:endParaRPr kumimoji="0" lang="en-US" sz="1800" b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구부러진 연결선 53"/>
            <p:cNvCxnSpPr/>
            <p:nvPr/>
          </p:nvCxnSpPr>
          <p:spPr>
            <a:xfrm rot="10800000">
              <a:off x="3303755" y="3781090"/>
              <a:ext cx="551273" cy="280000"/>
            </a:xfrm>
            <a:prstGeom prst="curvedConnector3">
              <a:avLst>
                <a:gd name="adj1" fmla="val 50000"/>
              </a:avLst>
            </a:prstGeom>
            <a:noFill/>
            <a:ln w="222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stealth" w="lg" len="lg"/>
            </a:ln>
            <a:effectLst/>
          </p:spPr>
        </p:cxnSp>
        <p:sp>
          <p:nvSpPr>
            <p:cNvPr id="55" name="TextBox 36"/>
            <p:cNvSpPr txBox="1"/>
            <p:nvPr/>
          </p:nvSpPr>
          <p:spPr>
            <a:xfrm>
              <a:off x="3853597" y="3869436"/>
              <a:ext cx="2242403" cy="727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00000"/>
                </a:lnSpc>
                <a:buFontTx/>
                <a:buNone/>
                <a:defRPr/>
              </a:pPr>
              <a:r>
                <a:rPr kumimoji="0" lang="en-US" sz="2200" b="0" dirty="0">
                  <a:solidFill>
                    <a:srgbClr val="9BBB59">
                      <a:lumMod val="75000"/>
                    </a:srgbClr>
                  </a:solidFill>
                  <a:latin typeface="Adobe Garamond Pro" panose="02020502060506020403" pitchFamily="18" charset="0"/>
                  <a:cs typeface="Adobe Arabic" panose="02040503050201020203" pitchFamily="18" charset="-78"/>
                </a:rPr>
                <a:t>regression</a:t>
              </a:r>
              <a:r>
                <a:rPr kumimoji="0" lang="en-US" sz="2200" b="0" dirty="0">
                  <a:solidFill>
                    <a:srgbClr val="9BBB59">
                      <a:lumMod val="75000"/>
                    </a:srgbClr>
                  </a:solidFill>
                  <a:latin typeface="Adobe Garamond Pro" panose="02020502060506020403" pitchFamily="18" charset="0"/>
                  <a:cs typeface="Courier New" panose="02070309020205020404" pitchFamily="49" charset="0"/>
                </a:rPr>
                <a:t>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IV. </a:t>
            </a:r>
            <a:r>
              <a:rPr lang="ko-KR" altLang="en-US" sz="3000" smtClean="0">
                <a:solidFill>
                  <a:srgbClr val="FFFFFF"/>
                </a:solidFill>
              </a:rPr>
              <a:t>통계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데이터마이닝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8529" y="954948"/>
            <a:ext cx="4661168" cy="18909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군집</a:t>
            </a:r>
            <a:r>
              <a:rPr lang="en-US" altLang="ko-KR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(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자동 분류</a:t>
            </a:r>
            <a:r>
              <a:rPr lang="en-US" altLang="ko-KR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)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개요  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군집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방법 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	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계층적 군집화 기술</a:t>
            </a: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	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분할적 군집화 기술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군집 알고리즘 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	</a:t>
            </a:r>
            <a:r>
              <a:rPr lang="en-US" altLang="ko-KR" sz="1300" b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K-Means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알고리즘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62" y="1143520"/>
            <a:ext cx="2953003" cy="248857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416686" y="3939700"/>
            <a:ext cx="2520157" cy="2425388"/>
            <a:chOff x="2938081" y="3723506"/>
            <a:chExt cx="2286000" cy="23098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081" y="3723506"/>
              <a:ext cx="2286000" cy="23042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942033" y="5813559"/>
              <a:ext cx="1898969" cy="21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900" b="0" dirty="0" smtClean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계층적 </a:t>
              </a:r>
              <a:r>
                <a:rPr lang="ko-KR" altLang="en-US" sz="9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군집화 기술 예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508364" y="3922886"/>
            <a:ext cx="3190707" cy="2419469"/>
            <a:chOff x="5494177" y="3736082"/>
            <a:chExt cx="2894247" cy="230425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914" y="3736082"/>
              <a:ext cx="2885510" cy="23042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494177" y="5808683"/>
              <a:ext cx="2377881" cy="21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kumimoji="1" sz="90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defRPr>
              </a:lvl1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b="0" dirty="0"/>
                <a:t>분할적 군집화 기술의 군집 중심점 생성 과정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472360" y="3644351"/>
            <a:ext cx="1834221" cy="256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46" tIns="49373" rIns="98746" bIns="49373"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 b="0" dirty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</a:rPr>
              <a:t>군집화 </a:t>
            </a:r>
            <a:r>
              <a:rPr lang="ko-KR" altLang="en-US" sz="9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</a:rPr>
              <a:t>기술</a:t>
            </a:r>
          </a:p>
        </p:txBody>
      </p:sp>
    </p:spTree>
    <p:extLst>
      <p:ext uri="{BB962C8B-B14F-4D97-AF65-F5344CB8AC3E}">
        <p14:creationId xmlns:p14="http://schemas.microsoft.com/office/powerpoint/2010/main" val="307405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IV. </a:t>
            </a:r>
            <a:r>
              <a:rPr lang="ko-KR" altLang="en-US" sz="3000" smtClean="0">
                <a:solidFill>
                  <a:srgbClr val="FFFFFF"/>
                </a:solidFill>
              </a:rPr>
              <a:t>통계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데이터마이닝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58529" y="958565"/>
            <a:ext cx="9027278" cy="29312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분류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분류 개요</a:t>
            </a:r>
          </a:p>
          <a:p>
            <a:pPr lvl="2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지도학습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어떤 클래스에 속하는지 예측 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의사결정나무의 장단점</a:t>
            </a:r>
          </a:p>
          <a:p>
            <a:pPr marL="723452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가장 대표적인 분류 기법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.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설명력이 높다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. 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모델 구조</a:t>
            </a:r>
          </a:p>
          <a:p>
            <a:pPr marL="723452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의사결정 영역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사각형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단말 영역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처리 과정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재귀 순환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</a:p>
          <a:p>
            <a:pPr marL="723452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2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개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오른쪽 가지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왼쪽 가지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유형으로 분류하는데 가장 적합한 속성과 그 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분리값을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찾는다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.</a:t>
            </a:r>
          </a:p>
          <a:p>
            <a:pPr marL="723452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분기된 가지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오른쪽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왼쪽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로 간 다음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아이템들의 라벨이 모두 같으면 그 값을 반환한다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.</a:t>
            </a:r>
          </a:p>
          <a:p>
            <a:pPr marL="723452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각 가지에 속한 아이템의 라벨이 동일하지 않으면 처음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(1)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로 간다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02" y="3827276"/>
            <a:ext cx="5001099" cy="267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7172160" y="4252084"/>
            <a:ext cx="952606" cy="288856"/>
          </a:xfrm>
          <a:prstGeom prst="rect">
            <a:avLst/>
          </a:prstGeom>
          <a:solidFill>
            <a:srgbClr val="1F497D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8746" tIns="49373" rIns="98746" bIns="49373" rtlCol="0" anchor="ctr"/>
          <a:lstStyle/>
          <a:p>
            <a:pPr algn="ctr" defTabSz="1015474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200" b="0" kern="0" dirty="0" err="1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노드</a:t>
            </a:r>
            <a:endParaRPr lang="ko-KR" altLang="en-US" sz="1200" b="0" kern="0" dirty="0"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19554" y="5091506"/>
            <a:ext cx="952606" cy="288856"/>
          </a:xfrm>
          <a:prstGeom prst="rect">
            <a:avLst/>
          </a:prstGeom>
          <a:solidFill>
            <a:srgbClr val="1F497D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8746" tIns="49373" rIns="98746" bIns="49373" rtlCol="0" anchor="ctr"/>
          <a:lstStyle/>
          <a:p>
            <a:pPr algn="ctr" defTabSz="1015474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200" b="0" kern="0" dirty="0" err="1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노드</a:t>
            </a:r>
            <a:endParaRPr lang="ko-KR" altLang="en-US" sz="1200" b="0" kern="0" dirty="0"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124765" y="5091506"/>
            <a:ext cx="952606" cy="288856"/>
          </a:xfrm>
          <a:prstGeom prst="rect">
            <a:avLst/>
          </a:prstGeom>
          <a:solidFill>
            <a:srgbClr val="1F497D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8746" tIns="49373" rIns="98746" bIns="49373" rtlCol="0" anchor="ctr"/>
          <a:lstStyle/>
          <a:p>
            <a:pPr algn="ctr" defTabSz="1015474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200" b="0" kern="0" dirty="0" err="1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노드</a:t>
            </a:r>
            <a:endParaRPr lang="ko-KR" altLang="en-US" sz="1200" b="0" kern="0" dirty="0"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22" name="꺾인 연결선 21"/>
          <p:cNvCxnSpPr>
            <a:stCxn id="19" idx="2"/>
            <a:endCxn id="20" idx="0"/>
          </p:cNvCxnSpPr>
          <p:nvPr/>
        </p:nvCxnSpPr>
        <p:spPr>
          <a:xfrm rot="5400000">
            <a:off x="6896878" y="4339919"/>
            <a:ext cx="550566" cy="952606"/>
          </a:xfrm>
          <a:prstGeom prst="bentConnector3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none"/>
          </a:ln>
          <a:effectLst/>
        </p:spPr>
      </p:cxnSp>
      <p:cxnSp>
        <p:nvCxnSpPr>
          <p:cNvPr id="23" name="꺾인 연결선 22"/>
          <p:cNvCxnSpPr>
            <a:stCxn id="21" idx="0"/>
            <a:endCxn id="19" idx="2"/>
          </p:cNvCxnSpPr>
          <p:nvPr/>
        </p:nvCxnSpPr>
        <p:spPr>
          <a:xfrm rot="16200000" flipV="1">
            <a:off x="7849484" y="4339920"/>
            <a:ext cx="550566" cy="952606"/>
          </a:xfrm>
          <a:prstGeom prst="bentConnector3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none"/>
          </a:ln>
          <a:effectLst/>
        </p:spPr>
      </p:cxnSp>
      <p:sp>
        <p:nvSpPr>
          <p:cNvPr id="24" name="직사각형 23"/>
          <p:cNvSpPr/>
          <p:nvPr/>
        </p:nvSpPr>
        <p:spPr>
          <a:xfrm>
            <a:off x="8306871" y="4540939"/>
            <a:ext cx="1023364" cy="284376"/>
          </a:xfrm>
          <a:prstGeom prst="rect">
            <a:avLst/>
          </a:prstGeom>
        </p:spPr>
        <p:txBody>
          <a:bodyPr wrap="none" lIns="98746" tIns="49373" rIns="98746" bIns="49373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오른쪽 가지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46081" y="4555534"/>
            <a:ext cx="869476" cy="284376"/>
          </a:xfrm>
          <a:prstGeom prst="rect">
            <a:avLst/>
          </a:prstGeom>
        </p:spPr>
        <p:txBody>
          <a:bodyPr wrap="none" lIns="98746" tIns="49373" rIns="98746" bIns="49373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  <a:sym typeface="나눔고딕" pitchFamily="50" charset="-127"/>
              </a:rPr>
              <a:t>왼쪽 가지</a:t>
            </a:r>
          </a:p>
        </p:txBody>
      </p:sp>
      <p:cxnSp>
        <p:nvCxnSpPr>
          <p:cNvPr id="26" name="꺾인 연결선 25"/>
          <p:cNvCxnSpPr>
            <a:stCxn id="20" idx="2"/>
          </p:cNvCxnSpPr>
          <p:nvPr/>
        </p:nvCxnSpPr>
        <p:spPr>
          <a:xfrm rot="5400000">
            <a:off x="6206751" y="5350752"/>
            <a:ext cx="459498" cy="518716"/>
          </a:xfrm>
          <a:prstGeom prst="bentConnector3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none"/>
          </a:ln>
          <a:effectLst/>
        </p:spPr>
      </p:cxnSp>
      <p:cxnSp>
        <p:nvCxnSpPr>
          <p:cNvPr id="27" name="꺾인 연결선 26"/>
          <p:cNvCxnSpPr/>
          <p:nvPr/>
        </p:nvCxnSpPr>
        <p:spPr>
          <a:xfrm rot="16200000" flipV="1">
            <a:off x="6724106" y="5352114"/>
            <a:ext cx="459498" cy="515995"/>
          </a:xfrm>
          <a:prstGeom prst="bentConnector3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none"/>
          </a:ln>
          <a:effectLst/>
        </p:spPr>
      </p:cxnSp>
      <p:sp>
        <p:nvSpPr>
          <p:cNvPr id="28" name="직사각형 27"/>
          <p:cNvSpPr/>
          <p:nvPr/>
        </p:nvSpPr>
        <p:spPr>
          <a:xfrm>
            <a:off x="6841877" y="5851290"/>
            <a:ext cx="770090" cy="284376"/>
          </a:xfrm>
          <a:prstGeom prst="rect">
            <a:avLst/>
          </a:prstGeom>
        </p:spPr>
        <p:txBody>
          <a:bodyPr wrap="none" lIns="98746" tIns="49373" rIns="98746" bIns="49373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단말</a:t>
            </a:r>
            <a:r>
              <a:rPr lang="en-US" altLang="ko-KR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잎</a:t>
            </a:r>
            <a:r>
              <a:rPr lang="en-US" altLang="ko-KR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endParaRPr lang="ko-KR" altLang="en-US" sz="12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754768" y="5854454"/>
            <a:ext cx="770090" cy="284376"/>
          </a:xfrm>
          <a:prstGeom prst="rect">
            <a:avLst/>
          </a:prstGeom>
        </p:spPr>
        <p:txBody>
          <a:bodyPr wrap="none" lIns="98746" tIns="49373" rIns="98746" bIns="49373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단말</a:t>
            </a:r>
            <a:r>
              <a:rPr lang="en-US" altLang="ko-KR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잎</a:t>
            </a:r>
            <a:r>
              <a:rPr lang="en-US" altLang="ko-KR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endParaRPr lang="ko-KR" altLang="en-US" sz="12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323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IV. </a:t>
            </a:r>
            <a:r>
              <a:rPr lang="ko-KR" altLang="en-US" sz="3000" smtClean="0">
                <a:solidFill>
                  <a:srgbClr val="FFFFFF"/>
                </a:solidFill>
              </a:rPr>
              <a:t>통계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데이터마이닝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8529" y="954948"/>
            <a:ext cx="9027278" cy="32713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추천시스템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구매 가능성이 높은 상품을 고객에게 추천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대표적인 방법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협업필터링과 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연관규칙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kumimoji="0" lang="en-US" altLang="ko-KR" sz="1300" b="0" dirty="0">
              <a:solidFill>
                <a:srgbClr val="000000"/>
              </a:solidFill>
              <a:latin typeface="Arial" pitchFamily="34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협업필터링</a:t>
            </a:r>
            <a:endParaRPr lang="ko-KR" altLang="en-US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사용자 기반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아이템 기반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kumimoji="0" lang="en-US" altLang="ko-KR" sz="1300" b="0" dirty="0">
              <a:solidFill>
                <a:srgbClr val="000000"/>
              </a:solidFill>
              <a:latin typeface="Arial" panose="020B0604020202020204" pitchFamily="34" charset="0"/>
              <a:ea typeface="맑은 고딕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연관규칙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marL="421728" lvl="1" indent="-185149" latinLnBrk="0">
              <a:lnSpc>
                <a:spcPct val="100000"/>
              </a:lnSpc>
              <a:buFontTx/>
              <a:buChar char="-"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(A-&gt;B)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지지도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= P(A∩B) = N(A∩B) / N(T)</a:t>
            </a:r>
          </a:p>
          <a:p>
            <a:pPr marL="421728" lvl="1" indent="-185149" latinLnBrk="0">
              <a:lnSpc>
                <a:spcPct val="100000"/>
              </a:lnSpc>
              <a:buFontTx/>
              <a:buChar char="-"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(A-&gt;B)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신뢰도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= P(B|A) = P(A∩B) / P(A)</a:t>
            </a:r>
          </a:p>
          <a:p>
            <a:pPr marL="421728" lvl="1" indent="-185149" latinLnBrk="0">
              <a:lnSpc>
                <a:spcPct val="100000"/>
              </a:lnSpc>
              <a:buFontTx/>
              <a:buChar char="-"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(A-&gt;B)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향성도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= P(B|A) / P(B) = P(A∩B) / P(A)P(B)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26019" y="4209712"/>
            <a:ext cx="4543159" cy="2147426"/>
            <a:chOff x="429024" y="4009249"/>
            <a:chExt cx="4121039" cy="2045167"/>
          </a:xfrm>
        </p:grpSpPr>
        <p:pic>
          <p:nvPicPr>
            <p:cNvPr id="6" name="Picture 5" descr="그림09-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4009249"/>
              <a:ext cx="4010511" cy="2016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411760" y="4293096"/>
              <a:ext cx="980329" cy="249152"/>
            </a:xfrm>
            <a:prstGeom prst="rect">
              <a:avLst/>
            </a:prstGeom>
            <a:solidFill>
              <a:srgbClr val="CEE5B7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사용자 유사도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14383" y="4882396"/>
              <a:ext cx="852372" cy="249152"/>
            </a:xfrm>
            <a:prstGeom prst="rect">
              <a:avLst/>
            </a:prstGeom>
            <a:solidFill>
              <a:srgbClr val="C7C4E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데이터 모델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2119" y="5454749"/>
              <a:ext cx="423423" cy="249152"/>
            </a:xfrm>
            <a:prstGeom prst="rect">
              <a:avLst/>
            </a:prstGeom>
            <a:solidFill>
              <a:srgbClr val="CAE8E6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이웃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16241" y="4878685"/>
              <a:ext cx="551381" cy="249152"/>
            </a:xfrm>
            <a:prstGeom prst="rect">
              <a:avLst/>
            </a:prstGeom>
            <a:solidFill>
              <a:srgbClr val="FFE4B7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추천기</a:t>
              </a:r>
              <a:endParaRPr lang="ko-KR" altLang="en-US" sz="11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  <a:sym typeface="나눔고딕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9024" y="4877147"/>
              <a:ext cx="551381" cy="249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사용자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6106" y="5805264"/>
              <a:ext cx="1883302" cy="24915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 smtClean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사용자 </a:t>
              </a: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기반 추천 엔진 구성도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021500" y="4945821"/>
            <a:ext cx="4305539" cy="1416918"/>
            <a:chOff x="4506814" y="4710304"/>
            <a:chExt cx="3905497" cy="1349445"/>
          </a:xfrm>
        </p:grpSpPr>
        <p:pic>
          <p:nvPicPr>
            <p:cNvPr id="14" name="Picture 5" descr="그림09-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710304"/>
              <a:ext cx="3840311" cy="131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490420" y="5483324"/>
              <a:ext cx="852372" cy="249152"/>
            </a:xfrm>
            <a:prstGeom prst="rect">
              <a:avLst/>
            </a:prstGeom>
            <a:solidFill>
              <a:srgbClr val="C7C4E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데이터 모델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99162" y="5478447"/>
              <a:ext cx="551381" cy="249152"/>
            </a:xfrm>
            <a:prstGeom prst="rect">
              <a:avLst/>
            </a:prstGeom>
            <a:solidFill>
              <a:srgbClr val="FFE4B7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추천기</a:t>
              </a:r>
              <a:endParaRPr lang="ko-KR" altLang="en-US" sz="11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06814" y="5493629"/>
              <a:ext cx="551381" cy="249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사용자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10186" y="5810597"/>
              <a:ext cx="1883301" cy="24915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 smtClean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아이템 </a:t>
              </a: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기반 추천 엔진 구성도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02368" y="4800863"/>
              <a:ext cx="980329" cy="249152"/>
            </a:xfrm>
            <a:prstGeom prst="rect">
              <a:avLst/>
            </a:prstGeom>
            <a:solidFill>
              <a:srgbClr val="CEE5B7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아이템 유사도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23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IV. </a:t>
            </a:r>
            <a:r>
              <a:rPr lang="ko-KR" altLang="en-US" sz="3000" smtClean="0">
                <a:solidFill>
                  <a:srgbClr val="FFFFFF"/>
                </a:solidFill>
              </a:rPr>
              <a:t>통계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데이터마이닝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458529" y="954947"/>
            <a:ext cx="9027278" cy="425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연관분석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연관분석 개요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개요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3" latinLnBrk="0">
              <a:lnSpc>
                <a:spcPct val="100000"/>
              </a:lnSpc>
              <a:buFont typeface="맑은 고딕" pitchFamily="50" charset="-127"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연관성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특정 아이템과 다른 아이템의 동시 발생 현상</a:t>
            </a:r>
          </a:p>
          <a:p>
            <a:pPr lvl="3" latinLnBrk="0">
              <a:lnSpc>
                <a:spcPct val="100000"/>
              </a:lnSpc>
              <a:buFont typeface="맑은 고딕" pitchFamily="50" charset="-127"/>
              <a:buChar char="∙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연관규칙 </a:t>
            </a:r>
            <a:r>
              <a:rPr lang="ko-KR" altLang="en-US" sz="1300" b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또는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장바구니분석</a:t>
            </a:r>
            <a:endParaRPr lang="ko-KR" altLang="en-US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Apriori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알고리즘</a:t>
            </a:r>
          </a:p>
          <a:p>
            <a:pPr lvl="3" latinLnBrk="0">
              <a:lnSpc>
                <a:spcPct val="100000"/>
              </a:lnSpc>
              <a:buFontTx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함께 구매한 아이템의 집합을 찾는 대표적인 알고리즘</a:t>
            </a:r>
          </a:p>
          <a:p>
            <a:pPr lvl="3" latinLnBrk="0">
              <a:lnSpc>
                <a:spcPct val="100000"/>
              </a:lnSpc>
              <a:buFontTx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아이템 수가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100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개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-&gt;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아이템 집합의 수는 </a:t>
            </a:r>
            <a:r>
              <a:rPr lang="en-US" altLang="ko-KR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1.26X</a:t>
            </a:r>
            <a:r>
              <a:rPr lang="en-US" altLang="ko-KR" baseline="300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1030</a:t>
            </a: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Association Rule</a:t>
            </a:r>
          </a:p>
          <a:p>
            <a:pPr lvl="3" latinLnBrk="0">
              <a:lnSpc>
                <a:spcPct val="100000"/>
              </a:lnSpc>
              <a:buFont typeface="맑은 고딕" pitchFamily="50" charset="-127"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트랜잭션 수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개별 상품의 빈도수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A-&gt;B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두 상품의 동시 발생 빈도수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/>
            </a:r>
            <a:b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</a:b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-&gt;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지지도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신뢰도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향상도 계산</a:t>
            </a: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사례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3" latinLnBrk="0">
              <a:lnSpc>
                <a:spcPct val="100000"/>
              </a:lnSpc>
              <a:buFont typeface="맑은 고딕" pitchFamily="50" charset="-127"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아마존 책 추천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3" latinLnBrk="0">
              <a:lnSpc>
                <a:spcPct val="100000"/>
              </a:lnSpc>
              <a:buFont typeface="맑은 고딕" pitchFamily="50" charset="-127"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기저귀를 구매한 젊은 남성이 맥주를 많이 산다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kumimoji="0" lang="ko-KR" altLang="en-US" sz="1900" b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213"/>
          <a:stretch/>
        </p:blipFill>
        <p:spPr bwMode="auto">
          <a:xfrm>
            <a:off x="5754767" y="3001140"/>
            <a:ext cx="3603385" cy="32825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35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IV. </a:t>
            </a:r>
            <a:r>
              <a:rPr lang="ko-KR" altLang="en-US" sz="3000" b="1" smtClean="0">
                <a:solidFill>
                  <a:schemeClr val="bg1"/>
                </a:solidFill>
              </a:rPr>
              <a:t>통계</a:t>
            </a:r>
            <a:r>
              <a:rPr lang="en-US" altLang="ko-KR" sz="3000" b="1" smtClean="0">
                <a:solidFill>
                  <a:schemeClr val="bg1"/>
                </a:solidFill>
              </a:rPr>
              <a:t>/</a:t>
            </a:r>
            <a:r>
              <a:rPr lang="ko-KR" altLang="en-US" sz="3000" b="1" smtClean="0">
                <a:solidFill>
                  <a:schemeClr val="bg1"/>
                </a:solidFill>
              </a:rPr>
              <a:t>데이터마이닝</a:t>
            </a:r>
            <a:r>
              <a:rPr lang="en-US" altLang="ko-KR" sz="3000" b="1" smtClean="0">
                <a:solidFill>
                  <a:schemeClr val="bg1"/>
                </a:solidFill>
              </a:rPr>
              <a:t>/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</a:t>
            </a:r>
            <a:endParaRPr lang="ko-KR" altLang="en-US" sz="3000" b="1">
              <a:solidFill>
                <a:schemeClr val="bg1"/>
              </a:solidFill>
            </a:endParaRPr>
          </a:p>
        </p:txBody>
      </p:sp>
      <p:sp>
        <p:nvSpPr>
          <p:cNvPr id="2" name="갈매기형 수장 1"/>
          <p:cNvSpPr/>
          <p:nvPr/>
        </p:nvSpPr>
        <p:spPr>
          <a:xfrm>
            <a:off x="2180692" y="2569243"/>
            <a:ext cx="1656184" cy="9361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데이터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획득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Program Files\Microsoft Office\MEDIA\CAGCAT10\j0186348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2132856"/>
            <a:ext cx="1289304" cy="18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갈매기형 수장 5"/>
          <p:cNvSpPr/>
          <p:nvPr/>
        </p:nvSpPr>
        <p:spPr>
          <a:xfrm>
            <a:off x="3512840" y="2569969"/>
            <a:ext cx="1656184" cy="9361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데이터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전처리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4844988" y="2564913"/>
            <a:ext cx="1656184" cy="9361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모델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학습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177136" y="2564913"/>
            <a:ext cx="1656184" cy="9361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모델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평가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7509284" y="2564913"/>
            <a:ext cx="1656184" cy="936104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모델적용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서비스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위로 구부러진 화살표 2"/>
          <p:cNvSpPr/>
          <p:nvPr/>
        </p:nvSpPr>
        <p:spPr>
          <a:xfrm>
            <a:off x="5565068" y="3681037"/>
            <a:ext cx="1548172" cy="792088"/>
          </a:xfrm>
          <a:prstGeom prst="curvedUp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endCxn id="1026" idx="2"/>
          </p:cNvCxnSpPr>
          <p:nvPr/>
        </p:nvCxnSpPr>
        <p:spPr>
          <a:xfrm rot="10800000" flipV="1">
            <a:off x="1277172" y="3505346"/>
            <a:ext cx="7060204" cy="438021"/>
          </a:xfrm>
          <a:prstGeom prst="bentConnector4">
            <a:avLst>
              <a:gd name="adj1" fmla="val -30"/>
              <a:gd name="adj2" fmla="val 424008"/>
            </a:avLst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사각형 설명선 3"/>
          <p:cNvSpPr/>
          <p:nvPr/>
        </p:nvSpPr>
        <p:spPr>
          <a:xfrm>
            <a:off x="2504728" y="4329109"/>
            <a:ext cx="1944216" cy="648072"/>
          </a:xfrm>
          <a:prstGeom prst="wedgeRoundRectCallout">
            <a:avLst>
              <a:gd name="adj1" fmla="val -25335"/>
              <a:gd name="adj2" fmla="val 10098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최적화</a:t>
            </a:r>
            <a:endParaRPr lang="en-US" altLang="ko-KR" smtClean="0"/>
          </a:p>
          <a:p>
            <a:pPr algn="ctr">
              <a:buNone/>
            </a:pPr>
            <a:r>
              <a:rPr lang="en-US" altLang="ko-KR" smtClean="0"/>
              <a:t>(AB </a:t>
            </a:r>
            <a:r>
              <a:rPr lang="ko-KR" altLang="en-US" smtClean="0"/>
              <a:t>테스트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58529" y="1029764"/>
            <a:ext cx="9027278" cy="3305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데이터마이닝 </a:t>
            </a:r>
            <a:r>
              <a:rPr lang="en-US" altLang="ko-KR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vs 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머신러닝 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프로세스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55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IV. </a:t>
            </a:r>
            <a:r>
              <a:rPr lang="ko-KR" altLang="en-US" sz="3000" smtClean="0">
                <a:solidFill>
                  <a:srgbClr val="FFFFFF"/>
                </a:solidFill>
              </a:rPr>
              <a:t>통계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데이터마이닝</a:t>
            </a:r>
            <a:r>
              <a:rPr lang="en-US" altLang="ko-KR" sz="3000" smtClean="0">
                <a:solidFill>
                  <a:srgbClr val="FFFFFF"/>
                </a:solidFill>
              </a:rPr>
              <a:t>/</a:t>
            </a:r>
            <a:r>
              <a:rPr lang="ko-KR" altLang="en-US" sz="3000" smtClean="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55893" y="979988"/>
            <a:ext cx="4261205" cy="21510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학습 방식의 분류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kumimoji="0" lang="ko-KR" altLang="en-US" sz="1300" b="0" dirty="0">
                <a:solidFill>
                  <a:srgbClr val="000000"/>
                </a:solidFill>
                <a:latin typeface="맑은 고딕"/>
                <a:ea typeface="맑은 고딕"/>
              </a:rPr>
              <a:t>지도학습</a:t>
            </a:r>
            <a:endParaRPr kumimoji="0" lang="en-US" altLang="ko-KR" sz="13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2" latinLnBrk="0">
              <a:lnSpc>
                <a:spcPct val="100000"/>
              </a:lnSpc>
              <a:buFont typeface="Arial" pitchFamily="34" charset="0"/>
              <a:buChar char="•"/>
            </a:pPr>
            <a:r>
              <a:rPr kumimoji="0" lang="en-US" altLang="ko-KR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Label </a:t>
            </a:r>
            <a:r>
              <a:rPr kumimoji="0" lang="ko-KR" altLang="en-US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데이터가 </a:t>
            </a:r>
            <a:r>
              <a:rPr kumimoji="0" lang="ko-KR" altLang="en-US" sz="13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있음</a:t>
            </a:r>
            <a:endParaRPr kumimoji="0" lang="en-US" altLang="ko-KR" sz="13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2" latinLnBrk="0">
              <a:lnSpc>
                <a:spcPct val="100000"/>
              </a:lnSpc>
              <a:buFont typeface="Arial" pitchFamily="34" charset="0"/>
              <a:buChar char="•"/>
            </a:pPr>
            <a:r>
              <a:rPr kumimoji="0" lang="ko-KR" altLang="en-US" sz="13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r>
              <a:rPr kumimoji="0" lang="en-US" altLang="ko-KR" sz="1300" b="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3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회귀</a:t>
            </a:r>
            <a:endParaRPr kumimoji="0" lang="en-US" altLang="ko-KR" sz="13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kumimoji="0" lang="ko-KR" altLang="en-US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비지도학습</a:t>
            </a:r>
            <a:r>
              <a:rPr kumimoji="0" lang="en-US" altLang="ko-KR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자율학습</a:t>
            </a:r>
            <a:r>
              <a:rPr kumimoji="0" lang="en-US" altLang="ko-KR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kumimoji="0" lang="en-US" altLang="ko-KR" sz="13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25166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kumimoji="0" lang="en-US" altLang="ko-KR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Label </a:t>
            </a:r>
            <a:r>
              <a:rPr kumimoji="0" lang="ko-KR" altLang="en-US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데이터가 없음</a:t>
            </a:r>
            <a:endParaRPr kumimoji="0" lang="en-US" altLang="ko-KR" sz="13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25166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kumimoji="0" lang="ko-KR" altLang="en-US" sz="13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군집</a:t>
            </a:r>
            <a:r>
              <a:rPr kumimoji="0" lang="en-US" altLang="ko-KR" sz="1300" b="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300" b="0" dirty="0">
                <a:solidFill>
                  <a:srgbClr val="000000"/>
                </a:solidFill>
                <a:latin typeface="맑은 고딕"/>
                <a:ea typeface="맑은 고딕"/>
              </a:rPr>
              <a:t>차원축소</a:t>
            </a:r>
            <a:endParaRPr kumimoji="0" lang="en-US" altLang="ko-KR" sz="13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kumimoji="0" lang="ko-KR" altLang="en-US" sz="1300" b="0" dirty="0">
                <a:solidFill>
                  <a:srgbClr val="000000"/>
                </a:solidFill>
                <a:latin typeface="맑은 고딕"/>
                <a:ea typeface="맑은 고딕"/>
              </a:rPr>
              <a:t>기타 </a:t>
            </a:r>
            <a:r>
              <a:rPr kumimoji="0" lang="en-US" altLang="ko-KR" sz="1300" b="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300" b="0" dirty="0" err="1">
                <a:solidFill>
                  <a:srgbClr val="000000"/>
                </a:solidFill>
                <a:latin typeface="맑은 고딕"/>
                <a:ea typeface="맑은 고딕"/>
              </a:rPr>
              <a:t>준지도학습</a:t>
            </a:r>
            <a:r>
              <a:rPr kumimoji="0" lang="en-US" altLang="ko-KR" sz="1300" b="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3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강화학습</a:t>
            </a:r>
            <a:endParaRPr kumimoji="0" lang="en-US" altLang="ko-KR" sz="1300" b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44688" y="3573016"/>
            <a:ext cx="5544616" cy="2736304"/>
            <a:chOff x="3744168" y="3888482"/>
            <a:chExt cx="5544616" cy="2736304"/>
          </a:xfrm>
        </p:grpSpPr>
        <p:sp>
          <p:nvSpPr>
            <p:cNvPr id="46" name="TextBox 45"/>
            <p:cNvSpPr txBox="1"/>
            <p:nvPr/>
          </p:nvSpPr>
          <p:spPr>
            <a:xfrm>
              <a:off x="7620404" y="4582866"/>
              <a:ext cx="1052218" cy="4382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8746" tIns="49373" rIns="98746" bIns="49373" rtlCol="0">
              <a:spAutoFit/>
            </a:bodyPr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100" b="0" kern="0" dirty="0">
                  <a:solidFill>
                    <a:sysClr val="window" lastClr="FFFFFF"/>
                  </a:solidFill>
                </a:rPr>
                <a:t>표현</a:t>
              </a:r>
              <a:endParaRPr kumimoji="0" lang="en-US" altLang="ko-KR" sz="1100" b="0" kern="0" dirty="0">
                <a:solidFill>
                  <a:sysClr val="window" lastClr="FFFFFF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100" b="0" kern="0" dirty="0">
                  <a:solidFill>
                    <a:sysClr val="window" lastClr="FFFFFF"/>
                  </a:solidFill>
                </a:rPr>
                <a:t>(Descriptive)</a:t>
              </a:r>
              <a:endParaRPr kumimoji="0" lang="ko-KR" altLang="en-US" sz="1100" b="0" kern="0" dirty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744168" y="3888482"/>
              <a:ext cx="2664296" cy="2225540"/>
              <a:chOff x="3492140" y="3139106"/>
              <a:chExt cx="2664296" cy="2225540"/>
            </a:xfrm>
          </p:grpSpPr>
          <p:cxnSp>
            <p:nvCxnSpPr>
              <p:cNvPr id="48" name="직선 화살표 연결선 47"/>
              <p:cNvCxnSpPr/>
              <p:nvPr/>
            </p:nvCxnSpPr>
            <p:spPr>
              <a:xfrm>
                <a:off x="3960192" y="4932598"/>
                <a:ext cx="219624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49" name="직선 화살표 연결선 48"/>
              <p:cNvCxnSpPr/>
              <p:nvPr/>
            </p:nvCxnSpPr>
            <p:spPr>
              <a:xfrm>
                <a:off x="4242426" y="3139106"/>
                <a:ext cx="0" cy="2117528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headEnd type="arrow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50" name="직사각형 49"/>
              <p:cNvSpPr/>
              <p:nvPr/>
            </p:nvSpPr>
            <p:spPr>
              <a:xfrm>
                <a:off x="4500252" y="4968602"/>
                <a:ext cx="1152128" cy="39604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kumimoji="0" lang="en-US" altLang="ko-KR" sz="1800" b="0" kern="0" dirty="0" smtClean="0">
                    <a:solidFill>
                      <a:sysClr val="windowText" lastClr="000000"/>
                    </a:solidFill>
                    <a:latin typeface="맑은 고딕"/>
                    <a:ea typeface="맑은 고딕"/>
                  </a:rPr>
                  <a:t>x1</a:t>
                </a:r>
                <a:endParaRPr kumimoji="0" lang="ko-KR" altLang="en-US" sz="1800" b="0" kern="0" dirty="0">
                  <a:solidFill>
                    <a:sysClr val="windowText" lastClr="000000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492140" y="3960490"/>
                <a:ext cx="1152128" cy="39604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kumimoji="0" lang="en-US" altLang="ko-KR" sz="1800" b="0" kern="0" dirty="0" smtClean="0">
                    <a:solidFill>
                      <a:sysClr val="windowText" lastClr="000000"/>
                    </a:solidFill>
                    <a:latin typeface="맑은 고딕"/>
                    <a:ea typeface="맑은 고딕"/>
                  </a:rPr>
                  <a:t>x2</a:t>
                </a:r>
                <a:endParaRPr kumimoji="0" lang="ko-KR" altLang="en-US" sz="1800" b="0" kern="0" dirty="0">
                  <a:solidFill>
                    <a:sysClr val="windowText" lastClr="000000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4608264" y="4608562"/>
                <a:ext cx="180020" cy="18002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0" kern="0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4608264" y="4320530"/>
                <a:ext cx="180020" cy="18002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0" kern="0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752280" y="4459538"/>
                <a:ext cx="180020" cy="18002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0" kern="0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464248" y="4459538"/>
                <a:ext cx="180020" cy="18002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0" kern="0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5076316" y="3528442"/>
                <a:ext cx="756084" cy="66942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kumimoji="0" lang="en-US" altLang="ko-KR" sz="1800" b="0" kern="0" dirty="0" smtClean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X</a:t>
                </a:r>
              </a:p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kumimoji="0" lang="en-US" altLang="ko-KR" sz="1800" b="0" kern="0" dirty="0" smtClean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X</a:t>
                </a: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5256336" y="3456434"/>
                <a:ext cx="756084" cy="66942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kumimoji="0" lang="en-US" altLang="ko-KR" sz="1800" b="0" kern="0" dirty="0" smtClean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X</a:t>
                </a:r>
              </a:p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kumimoji="0" lang="en-US" altLang="ko-KR" sz="1800" b="0" kern="0" dirty="0" smtClean="0">
                    <a:solidFill>
                      <a:srgbClr val="FF0000"/>
                    </a:solidFill>
                    <a:latin typeface="맑은 고딕"/>
                    <a:ea typeface="맑은 고딕"/>
                  </a:rPr>
                  <a:t>X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6444468" y="3895190"/>
              <a:ext cx="2664296" cy="2225540"/>
              <a:chOff x="6372460" y="2851074"/>
              <a:chExt cx="2664296" cy="2225540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8172660" y="3780470"/>
                <a:ext cx="180020" cy="18002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0" kern="0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8280672" y="3384426"/>
                <a:ext cx="180020" cy="18002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0" kern="0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8424688" y="3600450"/>
                <a:ext cx="180020" cy="18002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0" kern="0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8136656" y="3600450"/>
                <a:ext cx="180020" cy="180020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0" kern="0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63" name="그룹 62"/>
              <p:cNvGrpSpPr/>
              <p:nvPr/>
            </p:nvGrpSpPr>
            <p:grpSpPr>
              <a:xfrm>
                <a:off x="6372460" y="2851074"/>
                <a:ext cx="2664296" cy="2225540"/>
                <a:chOff x="6372460" y="2887078"/>
                <a:chExt cx="2664296" cy="2225540"/>
              </a:xfrm>
            </p:grpSpPr>
            <p:grpSp>
              <p:nvGrpSpPr>
                <p:cNvPr id="64" name="그룹 63"/>
                <p:cNvGrpSpPr/>
                <p:nvPr/>
              </p:nvGrpSpPr>
              <p:grpSpPr>
                <a:xfrm>
                  <a:off x="6372460" y="2887078"/>
                  <a:ext cx="2664296" cy="2225540"/>
                  <a:chOff x="6372460" y="3168402"/>
                  <a:chExt cx="2664296" cy="2225540"/>
                </a:xfrm>
              </p:grpSpPr>
              <p:cxnSp>
                <p:nvCxnSpPr>
                  <p:cNvPr id="67" name="직선 화살표 연결선 66"/>
                  <p:cNvCxnSpPr/>
                  <p:nvPr/>
                </p:nvCxnSpPr>
                <p:spPr>
                  <a:xfrm>
                    <a:off x="6840512" y="4961894"/>
                    <a:ext cx="2196244" cy="0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tailEnd type="arrow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</p:cxnSp>
              <p:cxnSp>
                <p:nvCxnSpPr>
                  <p:cNvPr id="68" name="직선 화살표 연결선 67"/>
                  <p:cNvCxnSpPr/>
                  <p:nvPr/>
                </p:nvCxnSpPr>
                <p:spPr>
                  <a:xfrm>
                    <a:off x="7122746" y="3168402"/>
                    <a:ext cx="0" cy="2117528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  <a:headEnd type="arrow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</p:cxnSp>
              <p:sp>
                <p:nvSpPr>
                  <p:cNvPr id="69" name="직사각형 68"/>
                  <p:cNvSpPr/>
                  <p:nvPr/>
                </p:nvSpPr>
                <p:spPr>
                  <a:xfrm>
                    <a:off x="7380572" y="4997898"/>
                    <a:ext cx="1152128" cy="396044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r>
                      <a:rPr kumimoji="0" lang="en-US" altLang="ko-KR" sz="1800" b="0" kern="0" dirty="0" smtClean="0">
                        <a:solidFill>
                          <a:sysClr val="windowText" lastClr="000000"/>
                        </a:solidFill>
                        <a:latin typeface="맑은 고딕"/>
                        <a:ea typeface="맑은 고딕"/>
                      </a:rPr>
                      <a:t>x1</a:t>
                    </a:r>
                    <a:endParaRPr kumimoji="0" lang="ko-KR" altLang="en-US" sz="1800" b="0" kern="0" dirty="0">
                      <a:solidFill>
                        <a:sysClr val="windowText" lastClr="000000"/>
                      </a:solidFill>
                      <a:latin typeface="맑은 고딕"/>
                      <a:ea typeface="맑은 고딕"/>
                    </a:endParaRPr>
                  </a:p>
                </p:txBody>
              </p:sp>
              <p:sp>
                <p:nvSpPr>
                  <p:cNvPr id="70" name="직사각형 69"/>
                  <p:cNvSpPr/>
                  <p:nvPr/>
                </p:nvSpPr>
                <p:spPr>
                  <a:xfrm>
                    <a:off x="6372460" y="3989786"/>
                    <a:ext cx="1152128" cy="396044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r>
                      <a:rPr kumimoji="0" lang="en-US" altLang="ko-KR" sz="1800" b="0" kern="0" dirty="0" smtClean="0">
                        <a:solidFill>
                          <a:sysClr val="windowText" lastClr="000000"/>
                        </a:solidFill>
                        <a:latin typeface="맑은 고딕"/>
                        <a:ea typeface="맑은 고딕"/>
                      </a:rPr>
                      <a:t>x2</a:t>
                    </a:r>
                    <a:endParaRPr kumimoji="0" lang="ko-KR" altLang="en-US" sz="1800" b="0" kern="0" dirty="0">
                      <a:solidFill>
                        <a:sysClr val="windowText" lastClr="000000"/>
                      </a:solidFill>
                      <a:latin typeface="맑은 고딕"/>
                      <a:ea typeface="맑은 고딕"/>
                    </a:endParaRPr>
                  </a:p>
                </p:txBody>
              </p:sp>
              <p:sp>
                <p:nvSpPr>
                  <p:cNvPr id="71" name="타원 70"/>
                  <p:cNvSpPr/>
                  <p:nvPr/>
                </p:nvSpPr>
                <p:spPr>
                  <a:xfrm>
                    <a:off x="7488584" y="4637858"/>
                    <a:ext cx="180020" cy="1800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0" kern="0">
                      <a:solidFill>
                        <a:sysClr val="window" lastClr="FFFFFF"/>
                      </a:solidFill>
                      <a:latin typeface="맑은 고딕"/>
                      <a:ea typeface="맑은 고딕"/>
                    </a:endParaRPr>
                  </a:p>
                </p:txBody>
              </p:sp>
              <p:sp>
                <p:nvSpPr>
                  <p:cNvPr id="72" name="타원 71"/>
                  <p:cNvSpPr/>
                  <p:nvPr/>
                </p:nvSpPr>
                <p:spPr>
                  <a:xfrm>
                    <a:off x="7488584" y="4349826"/>
                    <a:ext cx="180020" cy="1800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0" kern="0">
                      <a:solidFill>
                        <a:sysClr val="window" lastClr="FFFFFF"/>
                      </a:solidFill>
                      <a:latin typeface="맑은 고딕"/>
                      <a:ea typeface="맑은 고딕"/>
                    </a:endParaRPr>
                  </a:p>
                </p:txBody>
              </p:sp>
              <p:sp>
                <p:nvSpPr>
                  <p:cNvPr id="73" name="타원 72"/>
                  <p:cNvSpPr/>
                  <p:nvPr/>
                </p:nvSpPr>
                <p:spPr>
                  <a:xfrm>
                    <a:off x="7632600" y="4488834"/>
                    <a:ext cx="180020" cy="1800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0" kern="0">
                      <a:solidFill>
                        <a:sysClr val="window" lastClr="FFFFFF"/>
                      </a:solidFill>
                      <a:latin typeface="맑은 고딕"/>
                      <a:ea typeface="맑은 고딕"/>
                    </a:endParaRPr>
                  </a:p>
                </p:txBody>
              </p:sp>
              <p:sp>
                <p:nvSpPr>
                  <p:cNvPr id="74" name="타원 73"/>
                  <p:cNvSpPr/>
                  <p:nvPr/>
                </p:nvSpPr>
                <p:spPr>
                  <a:xfrm>
                    <a:off x="7344568" y="4488834"/>
                    <a:ext cx="180020" cy="18002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FontTx/>
                      <a:buNone/>
                      <a:defRPr/>
                    </a:pPr>
                    <a:endParaRPr kumimoji="0" lang="ko-KR" altLang="en-US" sz="1800" b="0" kern="0">
                      <a:solidFill>
                        <a:sysClr val="window" lastClr="FFFFFF"/>
                      </a:solidFill>
                      <a:latin typeface="맑은 고딕"/>
                      <a:ea typeface="맑은 고딕"/>
                    </a:endParaRPr>
                  </a:p>
                </p:txBody>
              </p:sp>
            </p:grpSp>
            <p:sp>
              <p:nvSpPr>
                <p:cNvPr id="65" name="타원 64"/>
                <p:cNvSpPr/>
                <p:nvPr/>
              </p:nvSpPr>
              <p:spPr>
                <a:xfrm>
                  <a:off x="7272560" y="3996494"/>
                  <a:ext cx="612068" cy="612068"/>
                </a:xfrm>
                <a:prstGeom prst="ellipse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0" kern="0">
                    <a:solidFill>
                      <a:sysClr val="window" lastClr="FFFFFF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>
                  <a:off x="8028644" y="3269706"/>
                  <a:ext cx="643978" cy="846094"/>
                </a:xfrm>
                <a:prstGeom prst="ellipse">
                  <a:avLst/>
                </a:prstGeom>
                <a:noFill/>
                <a:ln w="50800" cap="flat" cmpd="sng" algn="ctr">
                  <a:solidFill>
                    <a:srgbClr val="0070C0"/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0" kern="0">
                    <a:solidFill>
                      <a:sysClr val="window" lastClr="FFFFFF"/>
                    </a:solidFill>
                    <a:latin typeface="맑은 고딕"/>
                    <a:ea typeface="맑은 고딕"/>
                  </a:endParaRPr>
                </a:p>
              </p:txBody>
            </p:sp>
          </p:grpSp>
        </p:grpSp>
        <p:sp>
          <p:nvSpPr>
            <p:cNvPr id="75" name="직사각형 74"/>
            <p:cNvSpPr/>
            <p:nvPr/>
          </p:nvSpPr>
          <p:spPr>
            <a:xfrm>
              <a:off x="3852180" y="6120730"/>
              <a:ext cx="2520280" cy="50405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800" b="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지도학습</a:t>
              </a:r>
              <a:endParaRPr kumimoji="0" lang="ko-KR" altLang="en-US" sz="1800" b="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768504" y="6084726"/>
              <a:ext cx="2520280" cy="50405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800" b="0" kern="0" dirty="0" err="1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비지도학습</a:t>
              </a:r>
              <a:endParaRPr kumimoji="0" lang="ko-KR" altLang="en-US" sz="1800" b="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5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rgbClr val="000000"/>
                </a:solidFill>
              </a:rPr>
              <a:t>요즘 대세 아이</a:t>
            </a:r>
            <a:r>
              <a:rPr lang="ko-KR" altLang="en-US" sz="4400">
                <a:solidFill>
                  <a:srgbClr val="000000"/>
                </a:solidFill>
              </a:rPr>
              <a:t>돌</a:t>
            </a:r>
            <a:r>
              <a:rPr lang="ko-KR" altLang="en-US" sz="4400" smtClean="0">
                <a:solidFill>
                  <a:srgbClr val="000000"/>
                </a:solidFill>
              </a:rPr>
              <a:t> </a:t>
            </a:r>
            <a:r>
              <a:rPr lang="en-US" altLang="ko-KR" sz="4400" smtClean="0">
                <a:solidFill>
                  <a:srgbClr val="000000"/>
                </a:solidFill>
              </a:rPr>
              <a:t>: Spark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V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98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V-1</a:t>
            </a:r>
            <a:r>
              <a:rPr lang="en-US" altLang="ko-KR" sz="3000" b="1" smtClean="0">
                <a:solidFill>
                  <a:schemeClr val="bg1"/>
                </a:solidFill>
              </a:rPr>
              <a:t>. </a:t>
            </a:r>
            <a:r>
              <a:rPr lang="ko-KR" altLang="en-US" sz="3000" b="1" smtClean="0">
                <a:solidFill>
                  <a:schemeClr val="bg1"/>
                </a:solidFill>
              </a:rPr>
              <a:t>분석 기술의 발전</a:t>
            </a:r>
          </a:p>
        </p:txBody>
      </p:sp>
      <p:sp>
        <p:nvSpPr>
          <p:cNvPr id="158723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587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8725" name="제목 1"/>
          <p:cNvSpPr>
            <a:spLocks/>
          </p:cNvSpPr>
          <p:nvPr/>
        </p:nvSpPr>
        <p:spPr bwMode="auto">
          <a:xfrm>
            <a:off x="415925" y="1208088"/>
            <a:ext cx="31654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61938" indent="-261938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하둡 </a:t>
            </a:r>
            <a:r>
              <a:rPr lang="en-US" altLang="ko-KR" sz="1800">
                <a:solidFill>
                  <a:srgbClr val="000000"/>
                </a:solidFill>
              </a:rPr>
              <a:t>1.0</a:t>
            </a:r>
            <a:r>
              <a:rPr lang="ko-KR" altLang="en-US" sz="1800">
                <a:solidFill>
                  <a:srgbClr val="000000"/>
                </a:solidFill>
              </a:rPr>
              <a:t>에서 </a:t>
            </a:r>
            <a:r>
              <a:rPr lang="en-US" altLang="ko-KR" sz="1800">
                <a:solidFill>
                  <a:srgbClr val="000000"/>
                </a:solidFill>
              </a:rPr>
              <a:t>2.0</a:t>
            </a:r>
            <a:r>
              <a:rPr lang="ko-KR" altLang="en-US" sz="1800">
                <a:solidFill>
                  <a:srgbClr val="000000"/>
                </a:solidFill>
              </a:rPr>
              <a:t>으로 발전</a:t>
            </a:r>
          </a:p>
        </p:txBody>
      </p:sp>
    </p:spTree>
    <p:extLst>
      <p:ext uri="{BB962C8B-B14F-4D97-AF65-F5344CB8AC3E}">
        <p14:creationId xmlns:p14="http://schemas.microsoft.com/office/powerpoint/2010/main" val="35525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V-2</a:t>
            </a:r>
            <a:r>
              <a:rPr lang="en-US" altLang="ko-KR" sz="3000" b="1">
                <a:solidFill>
                  <a:schemeClr val="bg1"/>
                </a:solidFill>
              </a:rPr>
              <a:t>. Spark</a:t>
            </a:r>
            <a:r>
              <a:rPr lang="ko-KR" altLang="en-US" sz="3000" b="1">
                <a:solidFill>
                  <a:schemeClr val="bg1"/>
                </a:solidFill>
              </a:rPr>
              <a:t>의 등장</a:t>
            </a:r>
            <a:br>
              <a:rPr lang="ko-KR" altLang="en-US" sz="3000" b="1">
                <a:solidFill>
                  <a:schemeClr val="bg1"/>
                </a:solidFill>
              </a:rPr>
            </a:br>
            <a:r>
              <a:rPr lang="en-US" altLang="ko-KR" sz="3000" b="1" smtClean="0">
                <a:solidFill>
                  <a:schemeClr val="bg1"/>
                </a:solidFill>
              </a:rPr>
              <a:t/>
            </a:r>
            <a:br>
              <a:rPr lang="en-US" altLang="ko-KR" sz="3000" b="1" smtClean="0">
                <a:solidFill>
                  <a:schemeClr val="bg1"/>
                </a:solidFill>
              </a:rPr>
            </a:b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81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개요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>
                <a:solidFill>
                  <a:srgbClr val="000000"/>
                </a:solidFill>
              </a:rPr>
              <a:t>분산</a:t>
            </a:r>
            <a:r>
              <a:rPr lang="en-US" altLang="ko-KR" sz="1600" b="0">
                <a:solidFill>
                  <a:srgbClr val="000000"/>
                </a:solidFill>
              </a:rPr>
              <a:t>, </a:t>
            </a:r>
            <a:r>
              <a:rPr lang="ko-KR" altLang="en-US" sz="1600" b="0">
                <a:solidFill>
                  <a:srgbClr val="000000"/>
                </a:solidFill>
              </a:rPr>
              <a:t>초고속</a:t>
            </a:r>
            <a:r>
              <a:rPr lang="en-US" altLang="ko-KR" sz="1600" b="0">
                <a:solidFill>
                  <a:srgbClr val="000000"/>
                </a:solidFill>
              </a:rPr>
              <a:t>, </a:t>
            </a:r>
            <a:r>
              <a:rPr lang="ko-KR" altLang="en-US" sz="1600" b="0">
                <a:solidFill>
                  <a:srgbClr val="000000"/>
                </a:solidFill>
              </a:rPr>
              <a:t>인메모리 </a:t>
            </a:r>
            <a:r>
              <a:rPr lang="en-US" altLang="ko-KR" sz="1600" b="0">
                <a:solidFill>
                  <a:srgbClr val="000000"/>
                </a:solidFill>
              </a:rPr>
              <a:t>MapReduce like Computing Framework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Interactive </a:t>
            </a:r>
            <a:r>
              <a:rPr lang="ko-KR" altLang="en-US" b="0">
                <a:solidFill>
                  <a:srgbClr val="000000"/>
                </a:solidFill>
              </a:rPr>
              <a:t>쿼리를 위한 인메모리 데이터 스토리지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Graph </a:t>
            </a:r>
            <a:r>
              <a:rPr lang="ko-KR" altLang="en-US" b="0">
                <a:solidFill>
                  <a:srgbClr val="000000"/>
                </a:solidFill>
              </a:rPr>
              <a:t>등 쿼리에 최적화된 실행 엔진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Iterative Algorithms(Machine Learning)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Interactive Data Mining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하둡보다 엄청 빠름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Stinger</a:t>
            </a:r>
            <a:r>
              <a:rPr lang="ko-KR" altLang="en-US" b="0">
                <a:solidFill>
                  <a:srgbClr val="000000"/>
                </a:solidFill>
              </a:rPr>
              <a:t>와 유사한 아키텍처</a:t>
            </a: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Hadoop Storage </a:t>
            </a:r>
            <a:r>
              <a:rPr lang="ko-KR" altLang="en-US" sz="1600" b="0">
                <a:solidFill>
                  <a:srgbClr val="000000"/>
                </a:solidFill>
              </a:rPr>
              <a:t>및 </a:t>
            </a:r>
            <a:r>
              <a:rPr lang="en-US" altLang="ko-KR" sz="1600" b="0">
                <a:solidFill>
                  <a:srgbClr val="000000"/>
                </a:solidFill>
              </a:rPr>
              <a:t>DataBase Support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하둡 기반 시스템과 호환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HDFS, Hbase, SequenceFiles </a:t>
            </a:r>
            <a:r>
              <a:rPr lang="en-US" altLang="ko-KR" b="0">
                <a:solidFill>
                  <a:srgbClr val="000000"/>
                </a:solidFill>
                <a:latin typeface="나눔고딕" pitchFamily="50" charset="-127"/>
              </a:rPr>
              <a:t>…</a:t>
            </a:r>
            <a:r>
              <a:rPr lang="en-US" altLang="ko-KR" b="0">
                <a:solidFill>
                  <a:srgbClr val="000000"/>
                </a:solidFill>
              </a:rPr>
              <a:t>..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z="1600" b="0">
                <a:solidFill>
                  <a:srgbClr val="000000"/>
                </a:solidFill>
              </a:rPr>
              <a:t>Mysql, Oralce, Casandra ... : JDBC Driver</a:t>
            </a:r>
          </a:p>
          <a:p>
            <a:pPr marL="263525" lvl="1" indent="0" eaLnBrk="1" hangingPunct="1">
              <a:buNone/>
            </a:pP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0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14065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smtClean="0"/>
              <a:t>확률 </a:t>
            </a:r>
            <a:r>
              <a:rPr lang="en-US" altLang="ko-KR" sz="1800" b="1" dirty="0" smtClean="0"/>
              <a:t>: </a:t>
            </a:r>
            <a:r>
              <a:rPr lang="ko-KR" altLang="en-US" sz="1800" b="1" dirty="0" smtClean="0"/>
              <a:t>경우의 수</a:t>
            </a:r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I. </a:t>
            </a:r>
            <a:r>
              <a:rPr lang="ko-KR" altLang="en-US" sz="3000" smtClean="0">
                <a:solidFill>
                  <a:srgbClr val="FFFFFF"/>
                </a:solidFill>
              </a:rPr>
              <a:t>알파고와 이세돌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5" name="순서도: 내부 저장소 4"/>
          <p:cNvSpPr/>
          <p:nvPr/>
        </p:nvSpPr>
        <p:spPr>
          <a:xfrm>
            <a:off x="738158" y="2071678"/>
            <a:ext cx="2357454" cy="2214578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3600" dirty="0" smtClean="0"/>
              <a:t>19 X 19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024306" y="2071678"/>
            <a:ext cx="5214974" cy="41434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r>
              <a:rPr lang="en-US" altLang="ko-KR" sz="2800" dirty="0" smtClean="0"/>
              <a:t>361 X 360 X 359 X ….</a:t>
            </a:r>
          </a:p>
          <a:p>
            <a:pPr algn="ctr">
              <a:buNone/>
            </a:pPr>
            <a:r>
              <a:rPr lang="en-US" altLang="ko-KR" sz="2800" dirty="0" smtClean="0"/>
              <a:t>…</a:t>
            </a:r>
          </a:p>
          <a:p>
            <a:pPr algn="ctr">
              <a:buNone/>
            </a:pPr>
            <a:r>
              <a:rPr lang="en-US" altLang="ko-KR" sz="2800" dirty="0" smtClean="0"/>
              <a:t>…</a:t>
            </a:r>
          </a:p>
          <a:p>
            <a:pPr algn="ctr">
              <a:buNone/>
            </a:pPr>
            <a:r>
              <a:rPr lang="en-US" altLang="ko-KR" sz="2800" dirty="0" smtClean="0"/>
              <a:t>X 3 X 2 X 1</a:t>
            </a:r>
            <a:endParaRPr lang="ko-KR" altLang="en-US" sz="2800" dirty="0"/>
          </a:p>
        </p:txBody>
      </p:sp>
      <p:sp>
        <p:nvSpPr>
          <p:cNvPr id="7" name="포인트가 8개인 별 6"/>
          <p:cNvSpPr/>
          <p:nvPr/>
        </p:nvSpPr>
        <p:spPr>
          <a:xfrm>
            <a:off x="952472" y="4572008"/>
            <a:ext cx="2071702" cy="1714512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3600" dirty="0" smtClean="0"/>
              <a:t>361!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V-2</a:t>
            </a:r>
            <a:r>
              <a:rPr lang="en-US" altLang="ko-KR" sz="3000" b="1">
                <a:solidFill>
                  <a:schemeClr val="bg1"/>
                </a:solidFill>
              </a:rPr>
              <a:t>. Spark</a:t>
            </a:r>
            <a:r>
              <a:rPr lang="ko-KR" altLang="en-US" sz="3000" b="1">
                <a:solidFill>
                  <a:schemeClr val="bg1"/>
                </a:solidFill>
              </a:rPr>
              <a:t>의 등장</a:t>
            </a:r>
            <a:br>
              <a:rPr lang="ko-KR" altLang="en-US" sz="3000" b="1">
                <a:solidFill>
                  <a:schemeClr val="bg1"/>
                </a:solidFill>
              </a:rPr>
            </a:br>
            <a:r>
              <a:rPr lang="en-US" altLang="ko-KR" sz="3000" b="1" smtClean="0">
                <a:solidFill>
                  <a:schemeClr val="bg1"/>
                </a:solidFill>
              </a:rPr>
              <a:t/>
            </a:r>
            <a:br>
              <a:rPr lang="en-US" altLang="ko-KR" sz="3000" b="1" smtClean="0">
                <a:solidFill>
                  <a:schemeClr val="bg1"/>
                </a:solidFill>
              </a:rPr>
            </a:b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7875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17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특징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HDFS &amp; Hive </a:t>
            </a:r>
            <a:r>
              <a:rPr lang="ko-KR" altLang="en-US" sz="1600" b="0">
                <a:solidFill>
                  <a:srgbClr val="000000"/>
                </a:solidFill>
              </a:rPr>
              <a:t>통합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Local FS / HDFS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</a:t>
            </a:r>
            <a:r>
              <a:rPr lang="ko-KR" altLang="en-US" b="0">
                <a:solidFill>
                  <a:srgbClr val="000000"/>
                </a:solidFill>
              </a:rPr>
              <a:t> </a:t>
            </a:r>
            <a:r>
              <a:rPr lang="en-US" altLang="ko-KR" b="0">
                <a:solidFill>
                  <a:srgbClr val="000000"/>
                </a:solidFill>
              </a:rPr>
              <a:t>Hive </a:t>
            </a:r>
            <a:r>
              <a:rPr lang="ko-KR" altLang="en-US" b="0">
                <a:solidFill>
                  <a:srgbClr val="000000"/>
                </a:solidFill>
              </a:rPr>
              <a:t>데이터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 Hive Metastore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 Query(HiveQL, UDFs, </a:t>
            </a:r>
            <a:r>
              <a:rPr lang="en-US" altLang="ko-KR" b="0">
                <a:solidFill>
                  <a:srgbClr val="000000"/>
                </a:solidFill>
                <a:latin typeface="나눔고딕" pitchFamily="50" charset="-127"/>
              </a:rPr>
              <a:t>…</a:t>
            </a:r>
            <a:r>
              <a:rPr lang="en-US" altLang="ko-KR" b="0">
                <a:solidFill>
                  <a:srgbClr val="000000"/>
                </a:solidFill>
              </a:rPr>
              <a:t> )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Programming is Scala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Scala Shell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smtClean="0">
                <a:solidFill>
                  <a:srgbClr val="FF0000"/>
                </a:solidFill>
              </a:rPr>
              <a:t>대용량 데이터 처리 및 분석</a:t>
            </a:r>
            <a:endParaRPr lang="en-US" altLang="ko-KR">
              <a:solidFill>
                <a:srgbClr val="FF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Python Support : </a:t>
            </a:r>
            <a:r>
              <a:rPr lang="en-US" altLang="ko-KR" b="0" smtClean="0">
                <a:solidFill>
                  <a:srgbClr val="000000"/>
                </a:solidFill>
              </a:rPr>
              <a:t>PySpark Shell -&gt; </a:t>
            </a:r>
            <a:r>
              <a:rPr lang="ko-KR" altLang="en-US" smtClean="0">
                <a:solidFill>
                  <a:srgbClr val="FF0000"/>
                </a:solidFill>
              </a:rPr>
              <a:t>분석가 개인을 위한 개발 환경 제공</a:t>
            </a:r>
            <a:endParaRPr lang="en-US" altLang="ko-KR">
              <a:solidFill>
                <a:srgbClr val="FF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Java </a:t>
            </a:r>
            <a:r>
              <a:rPr lang="en-US" altLang="ko-KR" b="0" smtClean="0">
                <a:solidFill>
                  <a:srgbClr val="000000"/>
                </a:solidFill>
              </a:rPr>
              <a:t>Support -&gt; </a:t>
            </a:r>
            <a:r>
              <a:rPr lang="ko-KR" altLang="en-US" smtClean="0">
                <a:solidFill>
                  <a:srgbClr val="FF0000"/>
                </a:solidFill>
              </a:rPr>
              <a:t>서비스를 위한 개발 환경 제공</a:t>
            </a:r>
            <a:endParaRPr lang="en-US" altLang="ko-KR">
              <a:solidFill>
                <a:srgbClr val="FF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History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Spark started in 2009, UC Berkeley AMP Lab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Shark started in 2011 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4921860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Spark vs Hadoop : Word </a:t>
            </a:r>
            <a:r>
              <a:rPr lang="en-US" altLang="ko-KR" sz="1800" b="1" smtClean="0"/>
              <a:t>Count Example</a:t>
            </a:r>
            <a:endParaRPr lang="ko-KR" altLang="en-US" sz="1800" b="1" smtClean="0"/>
          </a:p>
        </p:txBody>
      </p:sp>
      <p:pic>
        <p:nvPicPr>
          <p:cNvPr id="2088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8900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V-</a:t>
            </a:r>
            <a:r>
              <a:rPr lang="en-US" altLang="ko-KR" sz="3000" smtClean="0">
                <a:solidFill>
                  <a:schemeClr val="bg1"/>
                </a:solidFill>
              </a:rPr>
              <a:t>2</a:t>
            </a:r>
            <a:r>
              <a:rPr lang="en-US" altLang="ko-KR" sz="3000">
                <a:solidFill>
                  <a:schemeClr val="bg1"/>
                </a:solidFill>
              </a:rPr>
              <a:t>. Spark</a:t>
            </a:r>
            <a:r>
              <a:rPr lang="ko-KR" altLang="en-US" sz="3000">
                <a:solidFill>
                  <a:schemeClr val="bg1"/>
                </a:solidFill>
              </a:rPr>
              <a:t>의 등장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1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8313"/>
            <a:ext cx="7921625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1971" name="모서리가 둥근 사각형 설명선 3"/>
          <p:cNvSpPr>
            <a:spLocks noChangeArrowheads="1"/>
          </p:cNvSpPr>
          <p:nvPr/>
        </p:nvSpPr>
        <p:spPr bwMode="auto">
          <a:xfrm>
            <a:off x="4953000" y="1196975"/>
            <a:ext cx="2952750" cy="504825"/>
          </a:xfrm>
          <a:prstGeom prst="wedgeRoundRectCallout">
            <a:avLst>
              <a:gd name="adj1" fmla="val -32472"/>
              <a:gd name="adj2" fmla="val 123583"/>
              <a:gd name="adj3" fmla="val 16667"/>
            </a:avLst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>
                <a:solidFill>
                  <a:srgbClr val="1F497D"/>
                </a:solidFill>
              </a:rPr>
              <a:t>MapReduce</a:t>
            </a:r>
            <a:endParaRPr kumimoji="0" lang="ko-KR" altLang="en-US" sz="1800">
              <a:solidFill>
                <a:srgbClr val="1F497D"/>
              </a:solidFill>
            </a:endParaRPr>
          </a:p>
        </p:txBody>
      </p:sp>
      <p:sp>
        <p:nvSpPr>
          <p:cNvPr id="21197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V-</a:t>
            </a:r>
            <a:r>
              <a:rPr lang="en-US" altLang="ko-KR" sz="3000" smtClean="0">
                <a:solidFill>
                  <a:schemeClr val="bg1"/>
                </a:solidFill>
              </a:rPr>
              <a:t>2</a:t>
            </a:r>
            <a:r>
              <a:rPr lang="en-US" altLang="ko-KR" sz="3000">
                <a:solidFill>
                  <a:schemeClr val="bg1"/>
                </a:solidFill>
              </a:rPr>
              <a:t>. Spark</a:t>
            </a:r>
            <a:r>
              <a:rPr lang="ko-KR" altLang="en-US" sz="3000">
                <a:solidFill>
                  <a:schemeClr val="bg1"/>
                </a:solidFill>
              </a:rPr>
              <a:t>의 등장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1973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8717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Data Process Model   </a:t>
            </a:r>
            <a:endParaRPr lang="ko-KR" altLang="en-US" sz="1800" b="1" smtClean="0"/>
          </a:p>
        </p:txBody>
      </p:sp>
    </p:spTree>
    <p:extLst>
      <p:ext uri="{BB962C8B-B14F-4D97-AF65-F5344CB8AC3E}">
        <p14:creationId xmlns:p14="http://schemas.microsoft.com/office/powerpoint/2010/main" val="141441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995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V-</a:t>
            </a:r>
            <a:r>
              <a:rPr lang="en-US" altLang="ko-KR" sz="3000" smtClean="0">
                <a:solidFill>
                  <a:schemeClr val="bg1"/>
                </a:solidFill>
              </a:rPr>
              <a:t>2</a:t>
            </a:r>
            <a:r>
              <a:rPr lang="en-US" altLang="ko-KR" sz="3000">
                <a:solidFill>
                  <a:schemeClr val="bg1"/>
                </a:solidFill>
              </a:rPr>
              <a:t>. Spark</a:t>
            </a:r>
            <a:r>
              <a:rPr lang="ko-KR" altLang="en-US" sz="3000">
                <a:solidFill>
                  <a:schemeClr val="bg1"/>
                </a:solidFill>
              </a:rPr>
              <a:t>의 등장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299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70986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Data Process Model </a:t>
            </a:r>
            <a:endParaRPr lang="ko-KR" altLang="en-US" sz="1800" b="1" smtClean="0"/>
          </a:p>
        </p:txBody>
      </p:sp>
      <p:sp>
        <p:nvSpPr>
          <p:cNvPr id="212997" name="모서리가 둥근 사각형 설명선 3"/>
          <p:cNvSpPr>
            <a:spLocks noChangeArrowheads="1"/>
          </p:cNvSpPr>
          <p:nvPr/>
        </p:nvSpPr>
        <p:spPr bwMode="auto">
          <a:xfrm>
            <a:off x="4953000" y="1196975"/>
            <a:ext cx="2952750" cy="504825"/>
          </a:xfrm>
          <a:prstGeom prst="wedgeRoundRectCallout">
            <a:avLst>
              <a:gd name="adj1" fmla="val -7097"/>
              <a:gd name="adj2" fmla="val 126102"/>
              <a:gd name="adj3" fmla="val 16667"/>
            </a:avLst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en-US" sz="1800">
                <a:solidFill>
                  <a:srgbClr val="1F497D"/>
                </a:solidFill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96098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05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06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V-</a:t>
            </a:r>
            <a:r>
              <a:rPr lang="en-US" altLang="ko-KR" sz="3000" smtClean="0">
                <a:solidFill>
                  <a:schemeClr val="bg1"/>
                </a:solidFill>
              </a:rPr>
              <a:t>2</a:t>
            </a:r>
            <a:r>
              <a:rPr lang="en-US" altLang="ko-KR" sz="3000">
                <a:solidFill>
                  <a:schemeClr val="bg1"/>
                </a:solidFill>
              </a:rPr>
              <a:t>. Spark</a:t>
            </a:r>
            <a:r>
              <a:rPr lang="ko-KR" altLang="en-US" sz="3000">
                <a:solidFill>
                  <a:schemeClr val="bg1"/>
                </a:solidFill>
              </a:rPr>
              <a:t>의 등장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606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3924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성능 </a:t>
            </a:r>
            <a:r>
              <a:rPr lang="en-US" altLang="ko-KR" sz="1800" b="1" smtClean="0"/>
              <a:t>: Logistic Regression  </a:t>
            </a:r>
            <a:endParaRPr lang="ko-KR" altLang="en-US" sz="1800" b="1" smtClean="0"/>
          </a:p>
        </p:txBody>
      </p:sp>
    </p:spTree>
    <p:extLst>
      <p:ext uri="{BB962C8B-B14F-4D97-AF65-F5344CB8AC3E}">
        <p14:creationId xmlns:p14="http://schemas.microsoft.com/office/powerpoint/2010/main" val="27115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Box 2"/>
          <p:cNvSpPr txBox="1">
            <a:spLocks noChangeArrowheads="1"/>
          </p:cNvSpPr>
          <p:nvPr/>
        </p:nvSpPr>
        <p:spPr bwMode="auto">
          <a:xfrm>
            <a:off x="415925" y="1196975"/>
            <a:ext cx="9050338" cy="116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757238" indent="-1524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Hadoop + Spark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Hadoop : </a:t>
            </a:r>
            <a:r>
              <a:rPr lang="ko-KR" altLang="en-US" sz="1600" b="0" smtClean="0">
                <a:solidFill>
                  <a:srgbClr val="000000"/>
                </a:solidFill>
              </a:rPr>
              <a:t>대용량 데이터 수집</a:t>
            </a:r>
            <a:r>
              <a:rPr lang="en-US" altLang="ko-KR" sz="1600" b="0" smtClean="0">
                <a:solidFill>
                  <a:srgbClr val="000000"/>
                </a:solidFill>
              </a:rPr>
              <a:t>/</a:t>
            </a:r>
            <a:r>
              <a:rPr lang="ko-KR" altLang="en-US" sz="1600" b="0" smtClean="0">
                <a:solidFill>
                  <a:srgbClr val="000000"/>
                </a:solidFill>
              </a:rPr>
              <a:t>저장</a:t>
            </a:r>
            <a:r>
              <a:rPr lang="en-US" altLang="ko-KR" sz="1600" b="0" smtClean="0">
                <a:solidFill>
                  <a:srgbClr val="000000"/>
                </a:solidFill>
              </a:rPr>
              <a:t>/</a:t>
            </a:r>
            <a:r>
              <a:rPr lang="ko-KR" altLang="en-US" sz="1600" b="0" smtClean="0">
                <a:solidFill>
                  <a:srgbClr val="000000"/>
                </a:solidFill>
              </a:rPr>
              <a:t>처리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Spark : </a:t>
            </a:r>
            <a:r>
              <a:rPr lang="ko-KR" altLang="en-US" sz="1600" b="0" smtClean="0">
                <a:solidFill>
                  <a:srgbClr val="000000"/>
                </a:solidFill>
              </a:rPr>
              <a:t>분석</a:t>
            </a:r>
            <a:r>
              <a:rPr lang="en-US" altLang="ko-KR" sz="1600" b="0" smtClean="0">
                <a:solidFill>
                  <a:srgbClr val="000000"/>
                </a:solidFill>
              </a:rPr>
              <a:t>-&gt;</a:t>
            </a:r>
            <a:r>
              <a:rPr lang="ko-KR" altLang="en-US" sz="1600" b="0" smtClean="0">
                <a:solidFill>
                  <a:srgbClr val="000000"/>
                </a:solidFill>
              </a:rPr>
              <a:t>머신러닝</a:t>
            </a:r>
            <a:r>
              <a:rPr lang="en-US" altLang="ko-KR" sz="1600" b="0" smtClean="0">
                <a:solidFill>
                  <a:srgbClr val="000000"/>
                </a:solidFill>
              </a:rPr>
              <a:t>-&gt;</a:t>
            </a:r>
            <a:r>
              <a:rPr lang="ko-KR" altLang="en-US" sz="1600" b="0" smtClean="0">
                <a:solidFill>
                  <a:srgbClr val="000000"/>
                </a:solidFill>
              </a:rPr>
              <a:t>서비스</a:t>
            </a:r>
            <a:endParaRPr lang="en-US" altLang="ko-KR" sz="1200" b="0">
              <a:solidFill>
                <a:srgbClr val="FF0000"/>
              </a:solidFill>
            </a:endParaRPr>
          </a:p>
        </p:txBody>
      </p:sp>
      <p:sp>
        <p:nvSpPr>
          <p:cNvPr id="184323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V-</a:t>
            </a:r>
            <a:r>
              <a:rPr lang="en-US" altLang="en-US" sz="3000" smtClean="0">
                <a:solidFill>
                  <a:srgbClr val="FFFFFF"/>
                </a:solidFill>
              </a:rPr>
              <a:t>2</a:t>
            </a:r>
            <a:r>
              <a:rPr lang="en-US" altLang="en-US" sz="3000" smtClean="0">
                <a:solidFill>
                  <a:srgbClr val="FFFFFF"/>
                </a:solidFill>
              </a:rPr>
              <a:t>.</a:t>
            </a:r>
            <a:r>
              <a:rPr lang="en-US" altLang="ko-KR" sz="3000" smtClean="0">
                <a:solidFill>
                  <a:srgbClr val="FFFFFF"/>
                </a:solidFill>
              </a:rPr>
              <a:t> Spark</a:t>
            </a:r>
            <a:r>
              <a:rPr lang="ko-KR" altLang="en-US" sz="3000" smtClean="0">
                <a:solidFill>
                  <a:srgbClr val="FFFFFF"/>
                </a:solidFill>
              </a:rPr>
              <a:t>의 등장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2571" y="2492896"/>
            <a:ext cx="1731913" cy="13321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16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SparkSQL</a:t>
            </a:r>
          </a:p>
          <a:p>
            <a:pPr algn="ctr">
              <a:buNone/>
            </a:pPr>
            <a:r>
              <a:rPr lang="en-US" altLang="ko-KR" smtClean="0"/>
              <a:t>- SQL </a:t>
            </a:r>
            <a:r>
              <a:rPr lang="ko-KR" altLang="en-US" smtClean="0"/>
              <a:t>질의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4568" y="4833156"/>
            <a:ext cx="1179748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Hive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76004" y="4833156"/>
            <a:ext cx="1179748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Presto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95309" y="4833156"/>
            <a:ext cx="1179748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HBase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64568" y="5354352"/>
            <a:ext cx="3610489" cy="10081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HDFS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86927" y="4833156"/>
            <a:ext cx="1179748" cy="1529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Mysql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98363" y="4833156"/>
            <a:ext cx="1179748" cy="1529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Oracle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17668" y="4833156"/>
            <a:ext cx="1179748" cy="1529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몽고</a:t>
            </a:r>
            <a:r>
              <a:rPr lang="en-US" altLang="ko-KR" smtClean="0"/>
              <a:t>DB</a:t>
            </a: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14484" y="2492896"/>
            <a:ext cx="2422827" cy="13321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Spark Library</a:t>
            </a:r>
          </a:p>
          <a:p>
            <a:pPr algn="ctr">
              <a:buNone/>
            </a:pPr>
            <a:r>
              <a:rPr lang="en-US" altLang="ko-KR" smtClean="0"/>
              <a:t>- </a:t>
            </a:r>
            <a:r>
              <a:rPr lang="ko-KR" altLang="en-US" smtClean="0"/>
              <a:t>머신러닝 </a:t>
            </a:r>
            <a:r>
              <a:rPr lang="en-US" altLang="ko-KR" smtClean="0"/>
              <a:t>: MLlib</a:t>
            </a:r>
          </a:p>
          <a:p>
            <a:pPr algn="ctr">
              <a:buNone/>
            </a:pPr>
            <a:r>
              <a:rPr lang="en-US" altLang="ko-KR" smtClean="0"/>
              <a:t>- </a:t>
            </a:r>
            <a:r>
              <a:rPr lang="ko-KR" altLang="en-US" smtClean="0"/>
              <a:t>그래프분석 </a:t>
            </a:r>
            <a:r>
              <a:rPr lang="en-US" altLang="ko-KR" smtClean="0"/>
              <a:t>: GraphX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37311" y="2492896"/>
            <a:ext cx="1731913" cy="13321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Spark Streamming</a:t>
            </a:r>
          </a:p>
          <a:p>
            <a:pPr algn="ctr">
              <a:buNone/>
            </a:pPr>
            <a:r>
              <a:rPr lang="en-US" altLang="ko-KR" smtClean="0"/>
              <a:t>- </a:t>
            </a:r>
            <a:r>
              <a:rPr lang="ko-KR" altLang="en-US" smtClean="0"/>
              <a:t>실시간 분석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69224" y="2492896"/>
            <a:ext cx="1731913" cy="13321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pPr algn="ctr">
              <a:buNone/>
            </a:pPr>
            <a:r>
              <a:rPr lang="en-US" altLang="ko-KR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Library</a:t>
            </a:r>
          </a:p>
          <a:p>
            <a:pPr algn="ctr">
              <a:buNone/>
            </a:pPr>
            <a:r>
              <a:rPr lang="en-US" altLang="ko-KR" smtClean="0"/>
              <a:t>- </a:t>
            </a:r>
            <a:r>
              <a:rPr lang="ko-KR" altLang="en-US" smtClean="0"/>
              <a:t>서비스 구현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72881" y="3825044"/>
            <a:ext cx="7632848" cy="7200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Spark Core</a:t>
            </a:r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88504" y="4833156"/>
            <a:ext cx="360611" cy="1529308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flipV="1">
            <a:off x="488504" y="2521624"/>
            <a:ext cx="360611" cy="202349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2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9829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Spark </a:t>
            </a:r>
            <a:r>
              <a:rPr lang="ko-KR" altLang="en-US" sz="1800" b="1" smtClean="0"/>
              <a:t>기반 다양한 분석</a:t>
            </a:r>
            <a:r>
              <a:rPr lang="en-US" altLang="ko-KR" sz="1800" b="1" smtClean="0"/>
              <a:t> </a:t>
            </a:r>
            <a:endParaRPr lang="ko-KR" altLang="en-US" sz="1800" b="1" smtClean="0"/>
          </a:p>
        </p:txBody>
      </p:sp>
      <p:pic>
        <p:nvPicPr>
          <p:cNvPr id="2170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706563"/>
            <a:ext cx="7777163" cy="48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3000">
                <a:solidFill>
                  <a:schemeClr val="bg1"/>
                </a:solidFill>
              </a:rPr>
              <a:t>V-</a:t>
            </a:r>
            <a:r>
              <a:rPr lang="en-US" altLang="en-US" sz="3000" smtClean="0">
                <a:solidFill>
                  <a:srgbClr val="FFFFFF"/>
                </a:solidFill>
              </a:rPr>
              <a:t>2</a:t>
            </a:r>
            <a:r>
              <a:rPr lang="en-US" altLang="en-US" sz="3000">
                <a:solidFill>
                  <a:srgbClr val="FFFFFF"/>
                </a:solidFill>
              </a:rPr>
              <a:t>.</a:t>
            </a:r>
            <a:r>
              <a:rPr lang="en-US" altLang="ko-KR" sz="3000">
                <a:solidFill>
                  <a:srgbClr val="FFFFFF"/>
                </a:solidFill>
              </a:rPr>
              <a:t> Spark</a:t>
            </a:r>
            <a:r>
              <a:rPr lang="ko-KR" altLang="en-US" sz="3000">
                <a:solidFill>
                  <a:srgbClr val="FFFFFF"/>
                </a:solidFill>
              </a:rPr>
              <a:t>의 등장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V-2</a:t>
            </a:r>
            <a:r>
              <a:rPr lang="en-US" altLang="ko-KR" sz="3000" b="1">
                <a:solidFill>
                  <a:schemeClr val="bg1"/>
                </a:solidFill>
              </a:rPr>
              <a:t>. Spark</a:t>
            </a:r>
            <a:r>
              <a:rPr lang="ko-KR" altLang="en-US" sz="3000" b="1">
                <a:solidFill>
                  <a:schemeClr val="bg1"/>
                </a:solidFill>
              </a:rPr>
              <a:t>의 등장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111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</a:t>
            </a:r>
            <a:r>
              <a:rPr lang="ko-KR" altLang="en-US" sz="1800" smtClean="0">
                <a:solidFill>
                  <a:srgbClr val="000000"/>
                </a:solidFill>
              </a:rPr>
              <a:t>의 주요기능</a:t>
            </a:r>
            <a:endParaRPr lang="ko-KR" altLang="en-US" sz="1800">
              <a:solidFill>
                <a:srgbClr val="000000"/>
              </a:solidFill>
            </a:endParaRPr>
          </a:p>
          <a:p>
            <a:pPr marL="263525" lvl="1" indent="0" eaLnBrk="1" hangingPunct="1">
              <a:buNone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ko-KR" altLang="en-US" b="0">
              <a:solidFill>
                <a:srgbClr val="00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29387"/>
              </p:ext>
            </p:extLst>
          </p:nvPr>
        </p:nvGraphicFramePr>
        <p:xfrm>
          <a:off x="848544" y="1880827"/>
          <a:ext cx="8388931" cy="42844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0458"/>
                <a:gridCol w="1731870"/>
                <a:gridCol w="3600400"/>
                <a:gridCol w="1836203"/>
              </a:tblGrid>
              <a:tr h="5288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구분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모듈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기능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분야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핵심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 Core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맵리듀스와 같은 병렬처리 및 반복 연산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분산병렬처리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주요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패키지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 SQL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하이브와 같은</a:t>
                      </a:r>
                      <a:r>
                        <a:rPr lang="en-US" sz="1400" kern="100">
                          <a:effectLst/>
                        </a:rPr>
                        <a:t> SQL </a:t>
                      </a:r>
                      <a:r>
                        <a:rPr lang="ko-KR" sz="1400" kern="100">
                          <a:effectLst/>
                        </a:rPr>
                        <a:t>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데이터웨어하우스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MLlib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마훗과 같은 머신러닝라이브러리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데이터 마이닝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GraphX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네트워크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네트워크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 Streaming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스톰과 같은 스트리밍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스트리밍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ko-KR" sz="1400" kern="100">
                          <a:effectLst/>
                        </a:rPr>
                        <a:t>패턴인식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확장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프로젝트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BlinkDB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빠른 응답속도를 가진</a:t>
                      </a:r>
                      <a:r>
                        <a:rPr lang="en-US" sz="1400" kern="100">
                          <a:effectLst/>
                        </a:rPr>
                        <a:t> SQL </a:t>
                      </a:r>
                      <a:r>
                        <a:rPr lang="ko-KR" sz="1400" kern="100">
                          <a:effectLst/>
                        </a:rPr>
                        <a:t>쿼리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Ad-Hoc </a:t>
                      </a:r>
                      <a:r>
                        <a:rPr lang="ko-KR" sz="1400" kern="100">
                          <a:effectLst/>
                        </a:rPr>
                        <a:t>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4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SparkR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통계 패키지인</a:t>
                      </a:r>
                      <a:r>
                        <a:rPr lang="en-US" sz="1400" kern="100">
                          <a:effectLst/>
                        </a:rPr>
                        <a:t> R</a:t>
                      </a:r>
                      <a:r>
                        <a:rPr lang="ko-KR" sz="1400" kern="100">
                          <a:effectLst/>
                        </a:rPr>
                        <a:t>과의 통합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smtClean="0">
                          <a:effectLst/>
                        </a:rPr>
                        <a:t>통계</a:t>
                      </a:r>
                      <a:r>
                        <a:rPr lang="en-US" altLang="ko-KR" sz="1400" kern="100" smtClean="0">
                          <a:effectLst/>
                        </a:rPr>
                        <a:t> </a:t>
                      </a:r>
                      <a:r>
                        <a:rPr lang="ko-KR" altLang="en-US" sz="1400" kern="100" smtClean="0">
                          <a:effectLst/>
                        </a:rPr>
                        <a:t>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84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V-3</a:t>
            </a:r>
            <a:r>
              <a:rPr lang="en-US" altLang="ko-KR" sz="3000" b="1">
                <a:solidFill>
                  <a:schemeClr val="bg1"/>
                </a:solidFill>
              </a:rPr>
              <a:t>. Spark </a:t>
            </a:r>
            <a:r>
              <a:rPr lang="ko-KR" altLang="en-US" sz="3000" b="1">
                <a:solidFill>
                  <a:schemeClr val="bg1"/>
                </a:solidFill>
              </a:rPr>
              <a:t>환경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08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Shell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기본 </a:t>
            </a:r>
            <a:r>
              <a:rPr lang="en-US" altLang="ko-KR" sz="1600" b="0" smtClean="0">
                <a:solidFill>
                  <a:srgbClr val="000000"/>
                </a:solidFill>
              </a:rPr>
              <a:t>Shell 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./bin/spark-shell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./bin/pyspark </a:t>
            </a:r>
          </a:p>
          <a:p>
            <a:pPr marL="442912" lvl="2" indent="0" eaLnBrk="1" hangingPunct="1">
              <a:buNone/>
            </a:pP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Scala 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언어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sc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res: spark.SparkContext = spark.SparkContext@470d1f30</a:t>
            </a:r>
          </a:p>
          <a:p>
            <a:pPr marL="442912" lvl="2" indent="0" eaLnBrk="1" hangingPunct="1">
              <a:buNone/>
            </a:pP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Python 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언어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&gt;&gt;&gt; sc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&lt;pyspark.context.SparkContext object at 0x7f7570783350&gt;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IPython Notebook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IPYTHON_OPTS</a:t>
            </a:r>
            <a:r>
              <a:rPr lang="en-US" altLang="ko-KR" b="0">
                <a:solidFill>
                  <a:srgbClr val="000000"/>
                </a:solidFill>
              </a:rPr>
              <a:t>="notebook --pylab inline" ./</a:t>
            </a:r>
            <a:r>
              <a:rPr lang="en-US" altLang="ko-KR" b="0" smtClean="0">
                <a:solidFill>
                  <a:srgbClr val="000000"/>
                </a:solidFill>
              </a:rPr>
              <a:t>bin/pyspark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# </a:t>
            </a:r>
            <a:r>
              <a:rPr lang="ko-KR" altLang="en-US" b="0" smtClean="0">
                <a:solidFill>
                  <a:srgbClr val="000000"/>
                </a:solidFill>
              </a:rPr>
              <a:t>한국에서 개발을 주도하는 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제플린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 </a:t>
            </a:r>
            <a:r>
              <a:rPr lang="ko-KR" altLang="en-US" b="0" smtClean="0">
                <a:solidFill>
                  <a:srgbClr val="000000"/>
                </a:solidFill>
              </a:rPr>
              <a:t>도 있습니다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" name="구름 모양 설명선 1"/>
          <p:cNvSpPr/>
          <p:nvPr/>
        </p:nvSpPr>
        <p:spPr>
          <a:xfrm>
            <a:off x="5529064" y="1196975"/>
            <a:ext cx="3168352" cy="187198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Spark Shell</a:t>
            </a:r>
            <a:r>
              <a:rPr lang="ko-KR" altLang="en-US" smtClean="0"/>
              <a:t>과는 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별도로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서비스를 위한</a:t>
            </a:r>
            <a:endParaRPr lang="en-US" altLang="ko-KR" smtClean="0"/>
          </a:p>
          <a:p>
            <a:pPr algn="ctr">
              <a:buNone/>
            </a:pPr>
            <a:r>
              <a:rPr lang="en-US" altLang="ko-KR" smtClean="0"/>
              <a:t>Java </a:t>
            </a:r>
            <a:r>
              <a:rPr lang="ko-KR" altLang="en-US" smtClean="0"/>
              <a:t>언어 지원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V-3</a:t>
            </a:r>
            <a:r>
              <a:rPr lang="en-US" altLang="ko-KR" sz="3000" b="1">
                <a:solidFill>
                  <a:schemeClr val="bg1"/>
                </a:solidFill>
              </a:rPr>
              <a:t>. Spark </a:t>
            </a:r>
            <a:r>
              <a:rPr lang="ko-KR" altLang="en-US" sz="3000" b="1">
                <a:solidFill>
                  <a:schemeClr val="bg1"/>
                </a:solidFill>
              </a:rPr>
              <a:t>환경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08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주요 개념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RDD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Resilient </a:t>
            </a:r>
            <a:r>
              <a:rPr lang="en-US" altLang="ko-KR" b="0">
                <a:solidFill>
                  <a:srgbClr val="000000"/>
                </a:solidFill>
              </a:rPr>
              <a:t>Distributed Datasets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병렬처리가 가능한 </a:t>
            </a:r>
            <a:r>
              <a:rPr lang="en-US" altLang="ko-KR" b="0" smtClean="0">
                <a:solidFill>
                  <a:srgbClr val="000000"/>
                </a:solidFill>
              </a:rPr>
              <a:t>Spark</a:t>
            </a:r>
            <a:r>
              <a:rPr lang="ko-KR" altLang="en-US" b="0" smtClean="0">
                <a:solidFill>
                  <a:srgbClr val="000000"/>
                </a:solidFill>
              </a:rPr>
              <a:t>의 데이터셋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 Context</a:t>
            </a:r>
            <a:r>
              <a:rPr lang="ko-KR" altLang="en-US" b="0" smtClean="0">
                <a:solidFill>
                  <a:srgbClr val="000000"/>
                </a:solidFill>
              </a:rPr>
              <a:t>로 유지됨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Fault-Tolerant collection of elements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RDD Operation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1. Transformation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2. Action </a:t>
            </a: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RDD Operation</a:t>
            </a:r>
            <a:r>
              <a:rPr lang="ko-KR" altLang="en-US" sz="1600" b="0" smtClean="0">
                <a:solidFill>
                  <a:srgbClr val="000000"/>
                </a:solidFill>
              </a:rPr>
              <a:t>의 특징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1. </a:t>
            </a:r>
            <a:r>
              <a:rPr lang="en-US" altLang="ko-KR" b="0" smtClean="0">
                <a:solidFill>
                  <a:srgbClr val="000000"/>
                </a:solidFill>
              </a:rPr>
              <a:t>Transformation Operations are Lazy</a:t>
            </a: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2. </a:t>
            </a:r>
            <a:r>
              <a:rPr lang="en-US" altLang="ko-KR" b="0" smtClean="0">
                <a:solidFill>
                  <a:srgbClr val="000000"/>
                </a:solidFill>
              </a:rPr>
              <a:t>RDD Operation is run where a Action Operation is Called.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3. Spark can persist a RDD. 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I. </a:t>
            </a:r>
            <a:r>
              <a:rPr lang="ko-KR" altLang="en-US" sz="3000" smtClean="0">
                <a:solidFill>
                  <a:srgbClr val="FFFFFF"/>
                </a:solidFill>
              </a:rPr>
              <a:t>알파고와 이세돌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8194" name="Picture 2" descr="http://cafefiles.naver.net/20100416_156/sangtakk_1271402162124DTgLH_jpg/%EC%9A%B0%EC%A3%BC%EC%9D%98%ED%83%84%EC%83%9D8_sangtakk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1100" y="1357298"/>
            <a:ext cx="7000924" cy="5247792"/>
          </a:xfrm>
          <a:prstGeom prst="rect">
            <a:avLst/>
          </a:prstGeom>
          <a:noFill/>
        </p:spPr>
      </p:pic>
      <p:sp>
        <p:nvSpPr>
          <p:cNvPr id="5" name="모서리가 둥근 사각형 설명선 4"/>
          <p:cNvSpPr/>
          <p:nvPr/>
        </p:nvSpPr>
        <p:spPr>
          <a:xfrm>
            <a:off x="380968" y="1000108"/>
            <a:ext cx="3071834" cy="1785950"/>
          </a:xfrm>
          <a:prstGeom prst="wedgeRoundRectCallout">
            <a:avLst>
              <a:gd name="adj1" fmla="val 42724"/>
              <a:gd name="adj2" fmla="val 8256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z="1600" dirty="0" smtClean="0"/>
              <a:t>허 </a:t>
            </a:r>
            <a:r>
              <a:rPr lang="ko-KR" altLang="en-US" sz="1600" dirty="0" err="1" smtClean="0"/>
              <a:t>걱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! ! !</a:t>
            </a:r>
          </a:p>
          <a:p>
            <a:pPr algn="ctr">
              <a:buNone/>
            </a:pPr>
            <a:r>
              <a:rPr lang="ko-KR" altLang="en-US" sz="1600" dirty="0" smtClean="0"/>
              <a:t>우주의 원자의 개수보다 </a:t>
            </a:r>
            <a:endParaRPr lang="en-US" altLang="ko-KR" sz="1600" dirty="0" smtClean="0"/>
          </a:p>
          <a:p>
            <a:pPr algn="ctr">
              <a:buNone/>
            </a:pPr>
            <a:r>
              <a:rPr lang="ko-KR" altLang="en-US" sz="1600" dirty="0" smtClean="0"/>
              <a:t>많다는데</a:t>
            </a:r>
            <a:r>
              <a:rPr lang="en-US" altLang="ko-KR" sz="1600" dirty="0" smtClean="0"/>
              <a:t>..</a:t>
            </a:r>
          </a:p>
          <a:p>
            <a:pPr algn="ctr">
              <a:buNone/>
            </a:pPr>
            <a:r>
              <a:rPr lang="ko-KR" altLang="en-US" sz="1600" dirty="0" err="1" smtClean="0"/>
              <a:t>ㅠㅠ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V-3</a:t>
            </a:r>
            <a:r>
              <a:rPr lang="en-US" altLang="ko-KR" sz="3000" b="1">
                <a:solidFill>
                  <a:schemeClr val="bg1"/>
                </a:solidFill>
              </a:rPr>
              <a:t>. Spark </a:t>
            </a:r>
            <a:r>
              <a:rPr lang="ko-KR" altLang="en-US" sz="3000" b="1">
                <a:solidFill>
                  <a:schemeClr val="bg1"/>
                </a:solidFill>
              </a:rPr>
              <a:t>환경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08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로컬 모드와 분산 모드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모드</a:t>
            </a: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bin/pyspark </a:t>
            </a:r>
            <a:r>
              <a:rPr lang="en-US" altLang="ko-KR" b="0" smtClean="0">
                <a:solidFill>
                  <a:srgbClr val="000000"/>
                </a:solidFill>
              </a:rPr>
              <a:t>  --master   </a:t>
            </a:r>
            <a:r>
              <a:rPr lang="en-US" altLang="ko-KR" smtClean="0">
                <a:solidFill>
                  <a:srgbClr val="FF0000"/>
                </a:solidFill>
              </a:rPr>
              <a:t>local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Shell</a:t>
            </a:r>
            <a:r>
              <a:rPr lang="ko-KR" altLang="en-US" b="0" smtClean="0">
                <a:solidFill>
                  <a:srgbClr val="000000"/>
                </a:solidFill>
              </a:rPr>
              <a:t>을 실행하는 로컬 머신에서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단일 프로세서로 </a:t>
            </a:r>
            <a:r>
              <a:rPr lang="en-US" altLang="ko-KR" b="0" smtClean="0">
                <a:solidFill>
                  <a:srgbClr val="000000"/>
                </a:solidFill>
              </a:rPr>
              <a:t>Spark</a:t>
            </a:r>
            <a:r>
              <a:rPr lang="ko-KR" altLang="en-US" b="0" smtClean="0">
                <a:solidFill>
                  <a:srgbClr val="000000"/>
                </a:solidFill>
              </a:rPr>
              <a:t>이 실행됨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Spark/PySpark Shell </a:t>
            </a:r>
            <a:r>
              <a:rPr lang="ko-KR" altLang="en-US" b="0" smtClean="0">
                <a:solidFill>
                  <a:srgbClr val="000000"/>
                </a:solidFill>
              </a:rPr>
              <a:t>모두 가능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</a:t>
            </a:r>
            <a:r>
              <a:rPr lang="en-US" altLang="ko-KR" sz="1600" b="0" smtClean="0">
                <a:solidFill>
                  <a:srgbClr val="000000"/>
                </a:solidFill>
              </a:rPr>
              <a:t>[N] </a:t>
            </a:r>
            <a:r>
              <a:rPr lang="ko-KR" altLang="en-US" sz="1600" b="0" smtClean="0">
                <a:solidFill>
                  <a:srgbClr val="000000"/>
                </a:solidFill>
              </a:rPr>
              <a:t>모드</a:t>
            </a: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bin/pyspark </a:t>
            </a:r>
            <a:r>
              <a:rPr lang="en-US" altLang="ko-KR" b="0" smtClean="0">
                <a:solidFill>
                  <a:srgbClr val="000000"/>
                </a:solidFill>
              </a:rPr>
              <a:t>  --</a:t>
            </a:r>
            <a:r>
              <a:rPr lang="en-US" altLang="ko-KR" b="0">
                <a:solidFill>
                  <a:srgbClr val="000000"/>
                </a:solidFill>
              </a:rPr>
              <a:t>master </a:t>
            </a:r>
            <a:r>
              <a:rPr lang="en-US" altLang="ko-KR" b="0" smtClean="0">
                <a:solidFill>
                  <a:srgbClr val="000000"/>
                </a:solidFill>
              </a:rPr>
              <a:t>   local</a:t>
            </a:r>
            <a:r>
              <a:rPr lang="en-US" altLang="ko-KR" smtClean="0">
                <a:solidFill>
                  <a:srgbClr val="FF0000"/>
                </a:solidFill>
              </a:rPr>
              <a:t>[N]</a:t>
            </a:r>
            <a:endParaRPr lang="en-US" altLang="ko-KR">
              <a:solidFill>
                <a:srgbClr val="FF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Shell</a:t>
            </a:r>
            <a:r>
              <a:rPr lang="ko-KR" altLang="en-US" b="0">
                <a:solidFill>
                  <a:srgbClr val="000000"/>
                </a:solidFill>
              </a:rPr>
              <a:t>을 실행하는 </a:t>
            </a:r>
            <a:r>
              <a:rPr lang="ko-KR" altLang="en-US" b="0" smtClean="0">
                <a:solidFill>
                  <a:srgbClr val="000000"/>
                </a:solidFill>
              </a:rPr>
              <a:t>로컬 머신에서</a:t>
            </a:r>
            <a:r>
              <a:rPr lang="en-US" altLang="ko-KR" b="0">
                <a:solidFill>
                  <a:srgbClr val="000000"/>
                </a:solidFill>
              </a:rPr>
              <a:t>, </a:t>
            </a:r>
            <a:r>
              <a:rPr lang="en-US" altLang="ko-KR" b="0" smtClean="0">
                <a:solidFill>
                  <a:srgbClr val="000000"/>
                </a:solidFill>
              </a:rPr>
              <a:t>[N]</a:t>
            </a:r>
            <a:r>
              <a:rPr lang="ko-KR" altLang="en-US" b="0" smtClean="0">
                <a:solidFill>
                  <a:srgbClr val="000000"/>
                </a:solidFill>
              </a:rPr>
              <a:t>개의 프로세서로 </a:t>
            </a:r>
            <a:r>
              <a:rPr lang="en-US" altLang="ko-KR" b="0">
                <a:solidFill>
                  <a:srgbClr val="000000"/>
                </a:solidFill>
              </a:rPr>
              <a:t>Spark</a:t>
            </a:r>
            <a:r>
              <a:rPr lang="ko-KR" altLang="en-US" b="0">
                <a:solidFill>
                  <a:srgbClr val="000000"/>
                </a:solidFill>
              </a:rPr>
              <a:t>이 </a:t>
            </a:r>
            <a:r>
              <a:rPr lang="ko-KR" altLang="en-US" b="0" smtClean="0">
                <a:solidFill>
                  <a:srgbClr val="000000"/>
                </a:solidFill>
              </a:rPr>
              <a:t>병렬로 실행됨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Spark/PySpark </a:t>
            </a:r>
            <a:r>
              <a:rPr lang="en-US" altLang="ko-KR" b="0">
                <a:solidFill>
                  <a:srgbClr val="000000"/>
                </a:solidFill>
              </a:rPr>
              <a:t>Shell </a:t>
            </a:r>
            <a:r>
              <a:rPr lang="ko-KR" altLang="en-US" b="0">
                <a:solidFill>
                  <a:srgbClr val="000000"/>
                </a:solidFill>
              </a:rPr>
              <a:t>모두 가능</a:t>
            </a: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분산</a:t>
            </a: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r>
              <a:rPr lang="ko-KR" altLang="en-US" sz="1600" b="0">
                <a:solidFill>
                  <a:srgbClr val="000000"/>
                </a:solidFill>
              </a:rPr>
              <a:t>모드</a:t>
            </a:r>
            <a:r>
              <a:rPr lang="en-US" altLang="ko-KR" sz="1600" b="0">
                <a:solidFill>
                  <a:srgbClr val="000000"/>
                </a:solidFill>
              </a:rPr>
              <a:t>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bin/spark-shell </a:t>
            </a:r>
            <a:r>
              <a:rPr lang="en-US" altLang="ko-KR" b="0" smtClean="0">
                <a:solidFill>
                  <a:srgbClr val="000000"/>
                </a:solidFill>
              </a:rPr>
              <a:t>  --</a:t>
            </a:r>
            <a:r>
              <a:rPr lang="en-US" altLang="ko-KR" b="0">
                <a:solidFill>
                  <a:srgbClr val="000000"/>
                </a:solidFill>
              </a:rPr>
              <a:t>master </a:t>
            </a:r>
            <a:r>
              <a:rPr lang="en-US" altLang="ko-KR" b="0" smtClean="0">
                <a:solidFill>
                  <a:srgbClr val="000000"/>
                </a:solidFill>
              </a:rPr>
              <a:t>   </a:t>
            </a:r>
            <a:r>
              <a:rPr lang="en-US" altLang="ko-KR" smtClean="0">
                <a:solidFill>
                  <a:srgbClr val="FF0000"/>
                </a:solidFill>
              </a:rPr>
              <a:t>spark://</a:t>
            </a:r>
            <a:r>
              <a:rPr lang="en-US" altLang="ko-KR" u="sng" smtClean="0">
                <a:solidFill>
                  <a:srgbClr val="FF0000"/>
                </a:solidFill>
              </a:rPr>
              <a:t>master.host</a:t>
            </a:r>
            <a:r>
              <a:rPr lang="en-US" altLang="ko-KR" smtClean="0">
                <a:solidFill>
                  <a:srgbClr val="FF0000"/>
                </a:solidFill>
              </a:rPr>
              <a:t>:7077 </a:t>
            </a:r>
            <a:endParaRPr lang="en-US" altLang="ko-KR">
              <a:solidFill>
                <a:srgbClr val="FF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 Master/Worker </a:t>
            </a:r>
            <a:r>
              <a:rPr lang="ko-KR" altLang="en-US" b="0" smtClean="0">
                <a:solidFill>
                  <a:srgbClr val="000000"/>
                </a:solidFill>
              </a:rPr>
              <a:t>데몬이 구동되고 있는 클러스터 환경에서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분산</a:t>
            </a:r>
            <a:r>
              <a:rPr lang="en-US" altLang="ko-KR" b="0" smtClean="0">
                <a:solidFill>
                  <a:srgbClr val="000000"/>
                </a:solidFill>
              </a:rPr>
              <a:t>+</a:t>
            </a:r>
            <a:r>
              <a:rPr lang="ko-KR" altLang="en-US" b="0" smtClean="0">
                <a:solidFill>
                  <a:srgbClr val="000000"/>
                </a:solidFill>
              </a:rPr>
              <a:t>병렬로 실행됨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 Shell </a:t>
            </a:r>
            <a:r>
              <a:rPr lang="ko-KR" altLang="en-US" b="0" smtClean="0">
                <a:solidFill>
                  <a:srgbClr val="000000"/>
                </a:solidFill>
              </a:rPr>
              <a:t>만 가능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클러스터 매니저를 </a:t>
            </a:r>
            <a:r>
              <a:rPr lang="en-US" altLang="ko-KR" b="0" smtClean="0">
                <a:solidFill>
                  <a:srgbClr val="000000"/>
                </a:solidFill>
              </a:rPr>
              <a:t>Mesos</a:t>
            </a:r>
            <a:r>
              <a:rPr lang="ko-KR" altLang="en-US" b="0" smtClean="0">
                <a:solidFill>
                  <a:srgbClr val="000000"/>
                </a:solidFill>
              </a:rPr>
              <a:t>를 사용할 경우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b="0">
                <a:solidFill>
                  <a:srgbClr val="000000"/>
                </a:solidFill>
              </a:rPr>
              <a:t>bin/spark-shell --master </a:t>
            </a:r>
            <a:r>
              <a:rPr lang="en-US" altLang="ko-KR" b="0" smtClean="0">
                <a:solidFill>
                  <a:srgbClr val="000000"/>
                </a:solidFill>
              </a:rPr>
              <a:t>mesos://</a:t>
            </a:r>
            <a:r>
              <a:rPr lang="en-US" altLang="ko-KR" u="sng" smtClean="0">
                <a:solidFill>
                  <a:srgbClr val="FF0000"/>
                </a:solidFill>
              </a:rPr>
              <a:t>mesos.host:Port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V-3</a:t>
            </a:r>
            <a:r>
              <a:rPr lang="en-US" altLang="ko-KR" sz="3000" b="1" smtClean="0">
                <a:solidFill>
                  <a:schemeClr val="bg1"/>
                </a:solidFill>
              </a:rPr>
              <a:t>. Spark </a:t>
            </a:r>
            <a:r>
              <a:rPr lang="ko-KR" altLang="en-US" sz="3000" b="1" smtClean="0">
                <a:solidFill>
                  <a:schemeClr val="bg1"/>
                </a:solidFill>
              </a:rPr>
              <a:t>환경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16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dirty="0" smtClean="0">
                <a:solidFill>
                  <a:srgbClr val="000000"/>
                </a:solidFill>
              </a:rPr>
              <a:t>클러스터 매니저</a:t>
            </a:r>
            <a:endParaRPr lang="ko-KR" altLang="en-US" sz="1800" dirty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dirty="0" smtClean="0">
                <a:solidFill>
                  <a:srgbClr val="000000"/>
                </a:solidFill>
              </a:rPr>
              <a:t>독립 모드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>
                <a:solidFill>
                  <a:srgbClr val="000000"/>
                </a:solidFill>
              </a:rPr>
              <a:t>스팍에</a:t>
            </a:r>
            <a:r>
              <a:rPr lang="ko-KR" altLang="en-US" b="0" dirty="0">
                <a:solidFill>
                  <a:srgbClr val="000000"/>
                </a:solidFill>
              </a:rPr>
              <a:t> 내장된 클러스터 매니저를 사용한다</a:t>
            </a:r>
            <a:r>
              <a:rPr lang="en-US" altLang="ko-KR" b="0" dirty="0">
                <a:solidFill>
                  <a:srgbClr val="000000"/>
                </a:solidFill>
              </a:rPr>
              <a:t>. 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가장 </a:t>
            </a:r>
            <a:r>
              <a:rPr lang="ko-KR" altLang="en-US" b="0" dirty="0">
                <a:solidFill>
                  <a:srgbClr val="000000"/>
                </a:solidFill>
              </a:rPr>
              <a:t>빠르고 쉽게 </a:t>
            </a:r>
            <a:r>
              <a:rPr lang="ko-KR" altLang="en-US" b="0" dirty="0" err="1">
                <a:solidFill>
                  <a:srgbClr val="000000"/>
                </a:solidFill>
              </a:rPr>
              <a:t>스팍</a:t>
            </a:r>
            <a:r>
              <a:rPr lang="ko-KR" altLang="en-US" b="0" dirty="0">
                <a:solidFill>
                  <a:srgbClr val="000000"/>
                </a:solidFill>
              </a:rPr>
              <a:t> 클러스터를 구축할 수 있는 방법이다</a:t>
            </a:r>
            <a:r>
              <a:rPr lang="en-US" altLang="ko-KR" b="0" dirty="0">
                <a:solidFill>
                  <a:srgbClr val="000000"/>
                </a:solidFill>
              </a:rPr>
              <a:t>. 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dirty="0" err="1" smtClean="0">
                <a:solidFill>
                  <a:srgbClr val="000000"/>
                </a:solidFill>
              </a:rPr>
              <a:t>Mesos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모드 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>
                <a:solidFill>
                  <a:srgbClr val="000000"/>
                </a:solidFill>
              </a:rPr>
              <a:t>하둡</a:t>
            </a:r>
            <a:r>
              <a:rPr lang="en-US" altLang="ko-KR" b="0" dirty="0">
                <a:solidFill>
                  <a:srgbClr val="000000"/>
                </a:solidFill>
              </a:rPr>
              <a:t>, </a:t>
            </a:r>
            <a:r>
              <a:rPr lang="ko-KR" altLang="en-US" b="0" dirty="0" err="1">
                <a:solidFill>
                  <a:srgbClr val="000000"/>
                </a:solidFill>
              </a:rPr>
              <a:t>하둡</a:t>
            </a:r>
            <a:r>
              <a:rPr lang="ko-KR" altLang="en-US" b="0" dirty="0">
                <a:solidFill>
                  <a:srgbClr val="000000"/>
                </a:solidFill>
              </a:rPr>
              <a:t> 에코시스템</a:t>
            </a:r>
            <a:r>
              <a:rPr lang="en-US" altLang="ko-KR" b="0" dirty="0">
                <a:solidFill>
                  <a:srgbClr val="000000"/>
                </a:solidFill>
              </a:rPr>
              <a:t>, </a:t>
            </a:r>
            <a:r>
              <a:rPr lang="ko-KR" altLang="en-US" b="0" dirty="0">
                <a:solidFill>
                  <a:srgbClr val="000000"/>
                </a:solidFill>
              </a:rPr>
              <a:t>기타 애플리케이션을 모두 관리할 수 있는 클러스터 매니저이다</a:t>
            </a:r>
            <a:r>
              <a:rPr lang="en-US" altLang="ko-KR" b="0" dirty="0">
                <a:solidFill>
                  <a:srgbClr val="000000"/>
                </a:solidFill>
              </a:rPr>
              <a:t>. 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클러스터에 </a:t>
            </a:r>
            <a:r>
              <a:rPr lang="ko-KR" altLang="en-US" b="0" dirty="0">
                <a:solidFill>
                  <a:srgbClr val="000000"/>
                </a:solidFill>
              </a:rPr>
              <a:t>속한 모든 </a:t>
            </a:r>
            <a:r>
              <a:rPr lang="ko-KR" altLang="en-US" b="0" dirty="0" err="1">
                <a:solidFill>
                  <a:srgbClr val="000000"/>
                </a:solidFill>
              </a:rPr>
              <a:t>머신의</a:t>
            </a:r>
            <a:r>
              <a:rPr lang="ko-KR" altLang="en-US" b="0" dirty="0">
                <a:solidFill>
                  <a:srgbClr val="000000"/>
                </a:solidFill>
              </a:rPr>
              <a:t> 컴퓨팅 자원을 통합 관리할 수 있다</a:t>
            </a:r>
            <a:r>
              <a:rPr lang="en-US" altLang="ko-KR" b="0" dirty="0" smtClean="0">
                <a:solidFill>
                  <a:srgbClr val="000000"/>
                </a:solidFill>
              </a:rPr>
              <a:t>.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dirty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dirty="0" smtClean="0">
                <a:solidFill>
                  <a:srgbClr val="000000"/>
                </a:solidFill>
              </a:rPr>
              <a:t>YARN </a:t>
            </a:r>
            <a:r>
              <a:rPr lang="ko-KR" altLang="en-US" sz="1600" b="0" dirty="0">
                <a:solidFill>
                  <a:srgbClr val="000000"/>
                </a:solidFill>
              </a:rPr>
              <a:t>모드 </a:t>
            </a:r>
            <a:r>
              <a:rPr lang="en-US" altLang="ko-KR" b="0" dirty="0">
                <a:solidFill>
                  <a:srgbClr val="000000"/>
                </a:solidFill>
              </a:rPr>
              <a:t>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>
                <a:solidFill>
                  <a:srgbClr val="000000"/>
                </a:solidFill>
              </a:rPr>
              <a:t>하둡</a:t>
            </a:r>
            <a:r>
              <a:rPr lang="ko-KR" altLang="en-US" b="0" dirty="0">
                <a:solidFill>
                  <a:srgbClr val="000000"/>
                </a:solidFill>
              </a:rPr>
              <a:t> </a:t>
            </a:r>
            <a:r>
              <a:rPr lang="en-US" altLang="ko-KR" b="0" dirty="0">
                <a:solidFill>
                  <a:srgbClr val="000000"/>
                </a:solidFill>
              </a:rPr>
              <a:t>2.0</a:t>
            </a:r>
            <a:r>
              <a:rPr lang="ko-KR" altLang="en-US" b="0" dirty="0">
                <a:solidFill>
                  <a:srgbClr val="000000"/>
                </a:solidFill>
              </a:rPr>
              <a:t>의 </a:t>
            </a:r>
            <a:r>
              <a:rPr lang="en-US" altLang="ko-KR" b="0" dirty="0">
                <a:solidFill>
                  <a:srgbClr val="000000"/>
                </a:solidFill>
              </a:rPr>
              <a:t>YARN</a:t>
            </a:r>
            <a:r>
              <a:rPr lang="ko-KR" altLang="en-US" b="0" dirty="0">
                <a:solidFill>
                  <a:srgbClr val="000000"/>
                </a:solidFill>
              </a:rPr>
              <a:t>의 리소스 매니저를 이용하는 방법이다</a:t>
            </a:r>
            <a:r>
              <a:rPr lang="en-US" altLang="ko-KR" b="0" dirty="0">
                <a:solidFill>
                  <a:srgbClr val="000000"/>
                </a:solidFill>
              </a:rPr>
              <a:t>.   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 smtClean="0">
                <a:solidFill>
                  <a:srgbClr val="000000"/>
                </a:solidFill>
              </a:rPr>
              <a:t>하둡이</a:t>
            </a:r>
            <a:r>
              <a:rPr lang="ko-KR" altLang="en-US" b="0" dirty="0" smtClean="0">
                <a:solidFill>
                  <a:srgbClr val="000000"/>
                </a:solidFill>
              </a:rPr>
              <a:t> 설치된 환경에서 사용하며</a:t>
            </a:r>
            <a:r>
              <a:rPr lang="en-US" altLang="ko-KR" b="0" dirty="0" smtClean="0">
                <a:solidFill>
                  <a:srgbClr val="000000"/>
                </a:solidFill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</a:rPr>
              <a:t>다른 클러스터 매니저를 추가할 필요가 없다</a:t>
            </a:r>
            <a:r>
              <a:rPr lang="en-US" altLang="ko-KR" b="0" dirty="0" smtClean="0">
                <a:solidFill>
                  <a:srgbClr val="000000"/>
                </a:solidFill>
              </a:rPr>
              <a:t>. </a:t>
            </a:r>
            <a:endParaRPr lang="ko-KR" alt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6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rgbClr val="000000"/>
                </a:solidFill>
              </a:rPr>
              <a:t>머신러닝 아키텍처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VI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9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VI-1.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21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요구사항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통합환경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빅데이터 환경은 시스템의 다양한 컴포넌트와 통합되어야 한다</a:t>
            </a:r>
            <a:r>
              <a:rPr lang="en-US" altLang="ko-KR" b="0" smtClean="0">
                <a:solidFill>
                  <a:srgbClr val="000000"/>
                </a:solidFill>
              </a:rPr>
              <a:t>. </a:t>
            </a: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데이터셋과 스토리지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분석과 레포팅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프론트 애플리케이션 등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r>
              <a:rPr lang="ko-KR" altLang="en-US" sz="1600" b="0" smtClean="0">
                <a:solidFill>
                  <a:srgbClr val="000000"/>
                </a:solidFill>
              </a:rPr>
              <a:t>확장성</a:t>
            </a:r>
            <a:r>
              <a:rPr lang="en-US" altLang="ko-KR" sz="1600" smtClean="0">
                <a:solidFill>
                  <a:srgbClr val="0070C0"/>
                </a:solidFill>
              </a:rPr>
              <a:t> </a:t>
            </a:r>
            <a:endParaRPr lang="en-US" altLang="ko-KR" sz="16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빅데이터 환경은 확장성이 높아야 하며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개별 시스템은 독립적이어야 한다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Scale Out(</a:t>
            </a:r>
            <a:r>
              <a:rPr lang="ko-KR" altLang="en-US" b="0" smtClean="0">
                <a:solidFill>
                  <a:srgbClr val="000000"/>
                </a:solidFill>
              </a:rPr>
              <a:t>규모의 확장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과 </a:t>
            </a:r>
            <a:r>
              <a:rPr lang="en-US" altLang="ko-KR" b="0" smtClean="0">
                <a:solidFill>
                  <a:srgbClr val="000000"/>
                </a:solidFill>
              </a:rPr>
              <a:t>Scale Up(</a:t>
            </a:r>
            <a:r>
              <a:rPr lang="ko-KR" altLang="en-US" b="0" smtClean="0">
                <a:solidFill>
                  <a:srgbClr val="000000"/>
                </a:solidFill>
              </a:rPr>
              <a:t>성능의 확장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이 모두 가능해야 함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r>
              <a:rPr lang="ko-KR" altLang="en-US" sz="1600" b="0" smtClean="0">
                <a:solidFill>
                  <a:srgbClr val="000000"/>
                </a:solidFill>
              </a:rPr>
              <a:t>다양성</a:t>
            </a:r>
            <a:r>
              <a:rPr lang="en-US" altLang="ko-KR" sz="1600" smtClean="0">
                <a:solidFill>
                  <a:srgbClr val="0070C0"/>
                </a:solidFill>
              </a:rPr>
              <a:t> </a:t>
            </a:r>
            <a:endParaRPr lang="en-US" altLang="ko-KR" sz="16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>
                <a:solidFill>
                  <a:srgbClr val="000000"/>
                </a:solidFill>
              </a:rPr>
              <a:t>빅데이터 환경은 </a:t>
            </a:r>
            <a:r>
              <a:rPr lang="ko-KR" altLang="en-US" b="0" smtClean="0">
                <a:solidFill>
                  <a:srgbClr val="000000"/>
                </a:solidFill>
              </a:rPr>
              <a:t>다양한 형태의 작업을 모두 수용할 수 있어야 한다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머신러닝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실시간 처리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분석 애플리케이션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등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 </a:t>
            </a:r>
            <a:r>
              <a:rPr lang="ko-KR" altLang="en-US" sz="1600" b="0" smtClean="0">
                <a:solidFill>
                  <a:srgbClr val="000000"/>
                </a:solidFill>
              </a:rPr>
              <a:t>다중성</a:t>
            </a:r>
            <a:r>
              <a:rPr lang="en-US" altLang="ko-KR" sz="1600" smtClean="0">
                <a:solidFill>
                  <a:srgbClr val="0070C0"/>
                </a:solidFill>
              </a:rPr>
              <a:t> </a:t>
            </a:r>
            <a:endParaRPr lang="en-US" altLang="ko-KR" sz="16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>
                <a:solidFill>
                  <a:srgbClr val="000000"/>
                </a:solidFill>
              </a:rPr>
              <a:t>빅데이터 환경은 </a:t>
            </a:r>
            <a:r>
              <a:rPr lang="ko-KR" altLang="en-US" b="0" smtClean="0">
                <a:solidFill>
                  <a:srgbClr val="000000"/>
                </a:solidFill>
              </a:rPr>
              <a:t>배치 작업 뿐만 아니라 실시간 작업도 모두 처리할 수 있어야 한다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2846766" y="5607242"/>
            <a:ext cx="4212468" cy="612068"/>
          </a:xfrm>
          <a:prstGeom prst="wedgeRoundRectCallout">
            <a:avLst>
              <a:gd name="adj1" fmla="val -37769"/>
              <a:gd name="adj2" fmla="val -8981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Spark</a:t>
            </a:r>
            <a:r>
              <a:rPr lang="ko-KR" altLang="en-US" smtClean="0"/>
              <a:t>은 이러한 요구사항을 모두 만족함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3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VI-1.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94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비즈니스 유스케이스 </a:t>
            </a:r>
            <a:r>
              <a:rPr lang="en-US" altLang="ko-KR" sz="1800" smtClean="0">
                <a:solidFill>
                  <a:srgbClr val="000000"/>
                </a:solidFill>
              </a:rPr>
              <a:t>: </a:t>
            </a:r>
            <a:r>
              <a:rPr lang="ko-KR" altLang="en-US" sz="1800" smtClean="0">
                <a:solidFill>
                  <a:srgbClr val="000000"/>
                </a:solidFill>
              </a:rPr>
              <a:t>온라인 영화 서비스  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데이터의 급증으로 머신 러닝 시스템이 필요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모델 기반의 프로세스 </a:t>
            </a:r>
            <a:r>
              <a:rPr lang="en-US" altLang="ko-KR" b="0" smtClean="0">
                <a:solidFill>
                  <a:srgbClr val="000000"/>
                </a:solidFill>
              </a:rPr>
              <a:t>VS </a:t>
            </a:r>
            <a:r>
              <a:rPr lang="ko-KR" altLang="en-US" b="0" smtClean="0">
                <a:solidFill>
                  <a:srgbClr val="000000"/>
                </a:solidFill>
              </a:rPr>
              <a:t>사람 기반의 프로세스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개인화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사용자의 경험과 사용자의 행동 데이터를 활용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추천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특정 사용자가 관심있을만한 아이템 목록을 제공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매체 </a:t>
            </a:r>
            <a:r>
              <a:rPr lang="en-US" altLang="ko-KR" b="0" smtClean="0">
                <a:solidFill>
                  <a:srgbClr val="000000"/>
                </a:solidFill>
              </a:rPr>
              <a:t>:	 </a:t>
            </a:r>
            <a:r>
              <a:rPr lang="ko-KR" altLang="en-US" b="0" smtClean="0">
                <a:solidFill>
                  <a:srgbClr val="000000"/>
                </a:solidFill>
              </a:rPr>
              <a:t>웹페이지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이메일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직접적인 마케팅 채널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모바일 앱 등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타겟 마케팅</a:t>
            </a:r>
            <a:r>
              <a:rPr lang="en-US" altLang="ko-KR" sz="1600" b="0" smtClean="0">
                <a:solidFill>
                  <a:srgbClr val="000000"/>
                </a:solidFill>
              </a:rPr>
              <a:t>, </a:t>
            </a:r>
            <a:r>
              <a:rPr lang="ko-KR" altLang="en-US" sz="1600" b="0" smtClean="0">
                <a:solidFill>
                  <a:srgbClr val="000000"/>
                </a:solidFill>
              </a:rPr>
              <a:t>사용자 분류</a:t>
            </a:r>
            <a:r>
              <a:rPr lang="en-US" altLang="ko-KR" sz="1600" b="0" smtClean="0">
                <a:solidFill>
                  <a:srgbClr val="000000"/>
                </a:solidFill>
              </a:rPr>
              <a:t>(Segment)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타겟 마케팅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특정 제품을 어떤 사용자에게 마케팅하는 것이 좋은지 선정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사용자 분류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사용자를 군집 등의 방법으로 분류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특정 그룹에 속함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예측 모델링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추천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개인화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타겟팅을 포함한 다양한 예측 모델링이 필요함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수익률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클릭률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판매율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신규고객수 등 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새로운 활동에 대한 결과를 예측할 수 있으면 보다 효율적인 실행과 예산 집행이 가능함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1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VI-1.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74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새로운 머신러닝 아키텍처</a:t>
            </a:r>
            <a:endParaRPr lang="ko-KR" altLang="en-US" sz="180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52" y="1677752"/>
            <a:ext cx="6049519" cy="493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36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VI-1.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74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새로운 머신러닝 아키텍처에서의 주요 작업 목록</a:t>
            </a:r>
            <a:endParaRPr lang="ko-KR" altLang="en-US" sz="180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60" y="3573016"/>
            <a:ext cx="3168353" cy="2586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5169" y="1700808"/>
            <a:ext cx="6553397" cy="2603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 사용자</a:t>
            </a:r>
            <a:r>
              <a:rPr lang="en-US" altLang="ko-KR" sz="1600" b="0" smtClean="0">
                <a:solidFill>
                  <a:srgbClr val="000000"/>
                </a:solidFill>
              </a:rPr>
              <a:t>, </a:t>
            </a:r>
            <a:r>
              <a:rPr lang="ko-KR" altLang="en-US" sz="1600" b="0" smtClean="0">
                <a:solidFill>
                  <a:srgbClr val="000000"/>
                </a:solidFill>
              </a:rPr>
              <a:t>행동</a:t>
            </a:r>
            <a:r>
              <a:rPr lang="en-US" altLang="ko-KR" sz="1600" b="0" smtClean="0">
                <a:solidFill>
                  <a:srgbClr val="000000"/>
                </a:solidFill>
              </a:rPr>
              <a:t>, </a:t>
            </a:r>
            <a:r>
              <a:rPr lang="ko-KR" altLang="en-US" sz="1600" b="0" smtClean="0">
                <a:solidFill>
                  <a:srgbClr val="000000"/>
                </a:solidFill>
              </a:rPr>
              <a:t>콘텐츠 등 데이터 수집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 데이터를 속성과 레이블로 변환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 다양한 모델의 선택을 통한 모델 학습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 학습된 모델을 온라인</a:t>
            </a:r>
            <a:r>
              <a:rPr lang="en-US" altLang="ko-KR" sz="1600" b="0" smtClean="0">
                <a:solidFill>
                  <a:srgbClr val="000000"/>
                </a:solidFill>
              </a:rPr>
              <a:t>(</a:t>
            </a:r>
            <a:r>
              <a:rPr lang="ko-KR" altLang="en-US" sz="1600" b="0" smtClean="0">
                <a:solidFill>
                  <a:srgbClr val="000000"/>
                </a:solidFill>
              </a:rPr>
              <a:t>서비스</a:t>
            </a:r>
            <a:r>
              <a:rPr lang="en-US" altLang="ko-KR" sz="1600" b="0" smtClean="0">
                <a:solidFill>
                  <a:srgbClr val="000000"/>
                </a:solidFill>
              </a:rPr>
              <a:t>)</a:t>
            </a:r>
            <a:r>
              <a:rPr lang="ko-KR" altLang="en-US" sz="1600" b="0" smtClean="0">
                <a:solidFill>
                  <a:srgbClr val="000000"/>
                </a:solidFill>
              </a:rPr>
              <a:t>과 오프라인</a:t>
            </a:r>
            <a:r>
              <a:rPr lang="en-US" altLang="ko-KR" sz="1600" b="0" smtClean="0">
                <a:solidFill>
                  <a:srgbClr val="000000"/>
                </a:solidFill>
              </a:rPr>
              <a:t>(</a:t>
            </a:r>
            <a:r>
              <a:rPr lang="ko-KR" altLang="en-US" sz="1600" b="0" smtClean="0">
                <a:solidFill>
                  <a:srgbClr val="000000"/>
                </a:solidFill>
              </a:rPr>
              <a:t>캠페인</a:t>
            </a:r>
            <a:r>
              <a:rPr lang="en-US" altLang="ko-KR" sz="1600" b="0" smtClean="0">
                <a:solidFill>
                  <a:srgbClr val="000000"/>
                </a:solidFill>
              </a:rPr>
              <a:t>)</a:t>
            </a:r>
            <a:r>
              <a:rPr lang="ko-KR" altLang="en-US" sz="1600" b="0" smtClean="0">
                <a:solidFill>
                  <a:srgbClr val="000000"/>
                </a:solidFill>
              </a:rPr>
              <a:t>에 모두 적용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 모델 결과에 대한 피드백 제공</a:t>
            </a:r>
            <a:r>
              <a:rPr lang="en-US" altLang="ko-KR" sz="1600" b="0" smtClean="0">
                <a:solidFill>
                  <a:srgbClr val="000000"/>
                </a:solidFill>
              </a:rPr>
              <a:t>(</a:t>
            </a:r>
            <a:r>
              <a:rPr lang="ko-KR" altLang="en-US" sz="1600" b="0" smtClean="0">
                <a:solidFill>
                  <a:srgbClr val="000000"/>
                </a:solidFill>
              </a:rPr>
              <a:t>모니터링</a:t>
            </a:r>
            <a:r>
              <a:rPr lang="en-US" altLang="ko-KR" sz="1600" b="0" smtClean="0">
                <a:solidFill>
                  <a:srgbClr val="000000"/>
                </a:solidFill>
              </a:rPr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 수익 예측 모델 제공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 여러 부서가 사용할 수 있는 분석 도구 제공</a:t>
            </a:r>
            <a:endParaRPr lang="en-US" altLang="ko-KR" sz="1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4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VI-2. Spark MLlib Example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61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</a:t>
            </a:r>
            <a:r>
              <a:rPr lang="ko-KR" altLang="en-US" sz="1800" smtClean="0">
                <a:solidFill>
                  <a:srgbClr val="000000"/>
                </a:solidFill>
              </a:rPr>
              <a:t>서비스 구동하고 확인하기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일단 하둡과 </a:t>
            </a:r>
            <a:r>
              <a:rPr lang="en-US" altLang="ko-KR" sz="1600" b="0" smtClean="0">
                <a:solidFill>
                  <a:srgbClr val="000000"/>
                </a:solidFill>
              </a:rPr>
              <a:t>Spark </a:t>
            </a:r>
            <a:r>
              <a:rPr lang="ko-KR" altLang="en-US" sz="1600" b="0" smtClean="0">
                <a:solidFill>
                  <a:srgbClr val="000000"/>
                </a:solidFill>
              </a:rPr>
              <a:t>서비스가 동작하고 있는지 확인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sz="1800" smtClean="0">
                <a:solidFill>
                  <a:srgbClr val="0070C0"/>
                </a:solidFill>
              </a:rPr>
              <a:t>jps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...</a:t>
            </a: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>
                <a:solidFill>
                  <a:srgbClr val="FF0000"/>
                </a:solidFill>
              </a:rPr>
              <a:t>5315 Master</a:t>
            </a:r>
          </a:p>
          <a:p>
            <a:pPr marL="442912" lvl="2" indent="0" eaLnBrk="1" hangingPunct="1">
              <a:buNone/>
            </a:pPr>
            <a:r>
              <a:rPr lang="en-US" altLang="ko-KR">
                <a:solidFill>
                  <a:srgbClr val="FF0000"/>
                </a:solidFill>
              </a:rPr>
              <a:t>5379 Worker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...</a:t>
            </a: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Spark </a:t>
            </a:r>
            <a:r>
              <a:rPr lang="ko-KR" altLang="en-US" sz="1600" b="0" smtClean="0">
                <a:solidFill>
                  <a:srgbClr val="000000"/>
                </a:solidFill>
              </a:rPr>
              <a:t>데몬이 없으면 다음을 실행하고 다시 </a:t>
            </a:r>
            <a:r>
              <a:rPr lang="en-US" altLang="ko-KR" sz="1600" b="0" smtClean="0">
                <a:solidFill>
                  <a:srgbClr val="000000"/>
                </a:solidFill>
              </a:rPr>
              <a:t>jps </a:t>
            </a:r>
            <a:r>
              <a:rPr lang="ko-KR" altLang="en-US" sz="1600" b="0" smtClean="0">
                <a:solidFill>
                  <a:srgbClr val="000000"/>
                </a:solidFill>
              </a:rPr>
              <a:t>명령어로 확인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sbin/start-all.sh</a:t>
            </a: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4664968" y="4617132"/>
            <a:ext cx="4320480" cy="1512168"/>
          </a:xfrm>
          <a:prstGeom prst="wedgeRoundRectCallout">
            <a:avLst>
              <a:gd name="adj1" fmla="val -69227"/>
              <a:gd name="adj2" fmla="val -3018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/>
              <a:t>웹브라우저에서 </a:t>
            </a:r>
            <a:r>
              <a:rPr lang="en-US" altLang="ko-KR"/>
              <a:t>http://</a:t>
            </a:r>
            <a:r>
              <a:rPr lang="en-US" altLang="ko-KR" smtClean="0"/>
              <a:t>192.168.56.101:8080</a:t>
            </a:r>
            <a:r>
              <a:rPr lang="en-US" altLang="ko-KR"/>
              <a:t>/</a:t>
            </a:r>
          </a:p>
          <a:p>
            <a:pPr algn="ctr"/>
            <a:endParaRPr lang="en-US" altLang="ko-KR"/>
          </a:p>
          <a:p>
            <a:pPr algn="ctr">
              <a:buNone/>
            </a:pPr>
            <a:r>
              <a:rPr lang="ko-KR" altLang="en-US"/>
              <a:t>확인하면 </a:t>
            </a:r>
            <a:r>
              <a:rPr lang="en-US" altLang="ko-KR"/>
              <a:t>Spark Master </a:t>
            </a:r>
            <a:r>
              <a:rPr lang="ko-KR" altLang="en-US"/>
              <a:t>포트도 알 수 있음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VI-2. Spark MLlib Example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25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Pyspark Shell </a:t>
            </a:r>
            <a:r>
              <a:rPr lang="ko-KR" altLang="en-US" sz="1800" smtClean="0">
                <a:solidFill>
                  <a:srgbClr val="000000"/>
                </a:solidFill>
              </a:rPr>
              <a:t>테스트하기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모드로 </a:t>
            </a:r>
            <a:r>
              <a:rPr lang="en-US" altLang="ko-KR" sz="1600" b="0" smtClean="0">
                <a:solidFill>
                  <a:srgbClr val="000000"/>
                </a:solidFill>
              </a:rPr>
              <a:t>Pyspark Shell( </a:t>
            </a:r>
            <a:r>
              <a:rPr lang="ko-KR" altLang="en-US" sz="1600" b="0" smtClean="0">
                <a:solidFill>
                  <a:srgbClr val="000000"/>
                </a:solidFill>
              </a:rPr>
              <a:t>언어 </a:t>
            </a:r>
            <a:r>
              <a:rPr lang="en-US" altLang="ko-KR" sz="1600" b="0" smtClean="0">
                <a:solidFill>
                  <a:srgbClr val="000000"/>
                </a:solidFill>
              </a:rPr>
              <a:t>: Python )</a:t>
            </a:r>
            <a:r>
              <a:rPr lang="ko-KR" altLang="en-US" sz="1600" b="0" smtClean="0">
                <a:solidFill>
                  <a:srgbClr val="000000"/>
                </a:solidFill>
              </a:rPr>
              <a:t>을 실습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cd </a:t>
            </a:r>
            <a:r>
              <a:rPr lang="en-US" altLang="ko-KR" sz="1800" smtClean="0">
                <a:solidFill>
                  <a:srgbClr val="0070C0"/>
                </a:solidFill>
              </a:rPr>
              <a:t>  $</a:t>
            </a:r>
            <a:r>
              <a:rPr lang="en-US" altLang="ko-KR" sz="1800">
                <a:solidFill>
                  <a:srgbClr val="0070C0"/>
                </a:solidFill>
              </a:rPr>
              <a:t>SPARK_HOME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bin/pyspark </a:t>
            </a:r>
            <a:r>
              <a:rPr lang="en-US" altLang="ko-KR" sz="1800" smtClean="0">
                <a:solidFill>
                  <a:srgbClr val="0070C0"/>
                </a:solidFill>
              </a:rPr>
              <a:t>  --</a:t>
            </a:r>
            <a:r>
              <a:rPr lang="en-US" altLang="ko-KR" sz="1800">
                <a:solidFill>
                  <a:srgbClr val="0070C0"/>
                </a:solidFill>
              </a:rPr>
              <a:t>master </a:t>
            </a:r>
            <a:r>
              <a:rPr lang="en-US" altLang="ko-KR" sz="1800" smtClean="0">
                <a:solidFill>
                  <a:srgbClr val="0070C0"/>
                </a:solidFill>
              </a:rPr>
              <a:t>  local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lines = sc.textFile("README.md")  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lines.count() 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98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lines.first()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u'# Apache Spark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pythonLines = lines.filter(lambda line: "Python" in line)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pythonLines.count()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3</a:t>
            </a:r>
            <a:r>
              <a:rPr lang="en-US" altLang="ko-KR" sz="1600" b="0" smtClean="0">
                <a:solidFill>
                  <a:srgbClr val="000000"/>
                </a:solidFill>
              </a:rPr>
              <a:t>  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VI-2. Spark MLlib Example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79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Shell </a:t>
            </a:r>
            <a:r>
              <a:rPr lang="ko-KR" altLang="en-US" sz="1800" smtClean="0">
                <a:solidFill>
                  <a:srgbClr val="000000"/>
                </a:solidFill>
              </a:rPr>
              <a:t>테스트하기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모드로 </a:t>
            </a:r>
            <a:r>
              <a:rPr lang="en-US" altLang="ko-KR" sz="1600" b="0" smtClean="0">
                <a:solidFill>
                  <a:srgbClr val="000000"/>
                </a:solidFill>
              </a:rPr>
              <a:t>Spark Shell( </a:t>
            </a:r>
            <a:r>
              <a:rPr lang="ko-KR" altLang="en-US" sz="1600" b="0" smtClean="0">
                <a:solidFill>
                  <a:srgbClr val="000000"/>
                </a:solidFill>
              </a:rPr>
              <a:t>언어 </a:t>
            </a:r>
            <a:r>
              <a:rPr lang="en-US" altLang="ko-KR" sz="1600" b="0" smtClean="0">
                <a:solidFill>
                  <a:srgbClr val="000000"/>
                </a:solidFill>
              </a:rPr>
              <a:t>Scala )</a:t>
            </a:r>
            <a:r>
              <a:rPr lang="ko-KR" altLang="en-US" sz="1600" b="0" smtClean="0">
                <a:solidFill>
                  <a:srgbClr val="000000"/>
                </a:solidFill>
              </a:rPr>
              <a:t>을 실습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bin/spark-shell</a:t>
            </a:r>
          </a:p>
          <a:p>
            <a:pPr marL="442912" lvl="2" indent="0" eaLnBrk="1" hangingPunct="1">
              <a:buNone/>
            </a:pP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val x= sc.parallelize(Array("b", "a", "c"))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val y= x.map(z =&gt; (z,1))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println(x.collect().mkString(", "))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println(y.collect().mkString(", "))</a:t>
            </a: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val x1= sc.parallelize(Array("b", "a", "c"),2)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println(x1.collect().mkString(", "))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08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99157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smtClean="0"/>
              <a:t>귀신아 이기자</a:t>
            </a:r>
            <a:r>
              <a:rPr lang="en-US" altLang="ko-KR" sz="1800" b="1" dirty="0" smtClean="0"/>
              <a:t>!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I. </a:t>
            </a:r>
            <a:r>
              <a:rPr lang="ko-KR" altLang="en-US" sz="3000" smtClean="0">
                <a:solidFill>
                  <a:srgbClr val="FFFFFF"/>
                </a:solidFill>
              </a:rPr>
              <a:t>알파고와 이세돌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dirty="0" smtClean="0">
                <a:solidFill>
                  <a:srgbClr val="000000"/>
                </a:solidFill>
              </a:rPr>
              <a:t>1.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경우의 수 줄이기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초반은 정해진 규칙대로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둘 수 없는 수는 빼자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현재 상황에서</a:t>
            </a:r>
            <a:r>
              <a:rPr lang="en-US" altLang="ko-KR" b="0" smtClean="0">
                <a:solidFill>
                  <a:srgbClr val="000000"/>
                </a:solidFill>
              </a:rPr>
              <a:t>) </a:t>
            </a:r>
            <a:r>
              <a:rPr lang="ko-KR" altLang="en-US" b="0" smtClean="0">
                <a:solidFill>
                  <a:srgbClr val="000000"/>
                </a:solidFill>
              </a:rPr>
              <a:t>승패 </a:t>
            </a:r>
            <a:r>
              <a:rPr lang="ko-KR" altLang="en-US" b="0" dirty="0" smtClean="0">
                <a:solidFill>
                  <a:srgbClr val="000000"/>
                </a:solidFill>
              </a:rPr>
              <a:t>예측하기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dirty="0" smtClean="0">
                <a:solidFill>
                  <a:srgbClr val="000000"/>
                </a:solidFill>
              </a:rPr>
              <a:t>2.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기계 학습 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프로 바둑기사의 </a:t>
            </a:r>
            <a:r>
              <a:rPr lang="ko-KR" altLang="en-US" b="0" dirty="0" err="1" smtClean="0">
                <a:solidFill>
                  <a:srgbClr val="000000"/>
                </a:solidFill>
              </a:rPr>
              <a:t>기보로</a:t>
            </a:r>
            <a:r>
              <a:rPr lang="ko-KR" altLang="en-US" b="0" dirty="0" smtClean="0">
                <a:solidFill>
                  <a:srgbClr val="000000"/>
                </a:solidFill>
              </a:rPr>
              <a:t> 학습하기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 smtClean="0">
                <a:solidFill>
                  <a:srgbClr val="000000"/>
                </a:solidFill>
              </a:rPr>
              <a:t>기보</a:t>
            </a:r>
            <a:r>
              <a:rPr lang="ko-KR" altLang="en-US" b="0" dirty="0" smtClean="0">
                <a:solidFill>
                  <a:srgbClr val="000000"/>
                </a:solidFill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</a:rPr>
              <a:t>16</a:t>
            </a:r>
            <a:r>
              <a:rPr lang="ko-KR" altLang="en-US" b="0" dirty="0" smtClean="0">
                <a:solidFill>
                  <a:srgbClr val="000000"/>
                </a:solidFill>
              </a:rPr>
              <a:t>만개</a:t>
            </a:r>
            <a:r>
              <a:rPr lang="en-US" altLang="ko-KR" b="0" dirty="0" smtClean="0">
                <a:solidFill>
                  <a:srgbClr val="000000"/>
                </a:solidFill>
              </a:rPr>
              <a:t>, </a:t>
            </a:r>
            <a:r>
              <a:rPr lang="ko-KR" altLang="en-US" b="0" dirty="0" err="1" smtClean="0">
                <a:solidFill>
                  <a:srgbClr val="000000"/>
                </a:solidFill>
              </a:rPr>
              <a:t>착점</a:t>
            </a:r>
            <a:r>
              <a:rPr lang="ko-KR" altLang="en-US" b="0" dirty="0" smtClean="0">
                <a:solidFill>
                  <a:srgbClr val="000000"/>
                </a:solidFill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</a:rPr>
              <a:t>3</a:t>
            </a:r>
            <a:r>
              <a:rPr lang="ko-KR" altLang="en-US" b="0" dirty="0" err="1" smtClean="0">
                <a:solidFill>
                  <a:srgbClr val="000000"/>
                </a:solidFill>
              </a:rPr>
              <a:t>천만개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dirty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dirty="0" smtClean="0">
                <a:solidFill>
                  <a:srgbClr val="000000"/>
                </a:solidFill>
              </a:rPr>
              <a:t>3. Self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학습 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알파고 </a:t>
            </a:r>
            <a:r>
              <a:rPr lang="en-US" altLang="ko-KR" b="0" dirty="0" smtClean="0">
                <a:solidFill>
                  <a:srgbClr val="000000"/>
                </a:solidFill>
              </a:rPr>
              <a:t>A </a:t>
            </a:r>
            <a:r>
              <a:rPr lang="en-US" altLang="ko-KR" b="0" dirty="0" err="1" smtClean="0">
                <a:solidFill>
                  <a:srgbClr val="000000"/>
                </a:solidFill>
              </a:rPr>
              <a:t>vs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</a:rPr>
              <a:t>알파고 </a:t>
            </a:r>
            <a:r>
              <a:rPr lang="en-US" altLang="ko-KR" b="0" dirty="0" smtClean="0">
                <a:solidFill>
                  <a:srgbClr val="000000"/>
                </a:solidFill>
              </a:rPr>
              <a:t>B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 smtClean="0">
                <a:solidFill>
                  <a:srgbClr val="000000"/>
                </a:solidFill>
              </a:rPr>
              <a:t>ㅋㅋㅋ</a:t>
            </a:r>
            <a:r>
              <a:rPr lang="ko-KR" altLang="en-US" b="0" dirty="0" smtClean="0">
                <a:solidFill>
                  <a:srgbClr val="000000"/>
                </a:solidFill>
              </a:rPr>
              <a:t> 몰래 학습해서 </a:t>
            </a:r>
            <a:r>
              <a:rPr lang="ko-KR" altLang="en-US" b="0" dirty="0" err="1" smtClean="0">
                <a:solidFill>
                  <a:srgbClr val="000000"/>
                </a:solidFill>
              </a:rPr>
              <a:t>기보를</a:t>
            </a:r>
            <a:r>
              <a:rPr lang="ko-KR" altLang="en-US" b="0" dirty="0" smtClean="0">
                <a:solidFill>
                  <a:srgbClr val="000000"/>
                </a:solidFill>
              </a:rPr>
              <a:t> 늘림 </a:t>
            </a:r>
            <a:r>
              <a:rPr lang="en-US" altLang="ko-KR" b="0" dirty="0" smtClean="0">
                <a:solidFill>
                  <a:srgbClr val="000000"/>
                </a:solidFill>
              </a:rPr>
              <a:t>=&gt; </a:t>
            </a:r>
            <a:r>
              <a:rPr lang="ko-KR" altLang="en-US" b="0" dirty="0" smtClean="0">
                <a:solidFill>
                  <a:srgbClr val="000000"/>
                </a:solidFill>
              </a:rPr>
              <a:t>다시 </a:t>
            </a:r>
            <a:r>
              <a:rPr lang="en-US" altLang="ko-KR" b="0" dirty="0" smtClean="0">
                <a:solidFill>
                  <a:srgbClr val="000000"/>
                </a:solidFill>
              </a:rPr>
              <a:t>2</a:t>
            </a:r>
            <a:r>
              <a:rPr lang="ko-KR" altLang="en-US" b="0" dirty="0" smtClean="0">
                <a:solidFill>
                  <a:srgbClr val="000000"/>
                </a:solidFill>
              </a:rPr>
              <a:t>번 기계 학습의 </a:t>
            </a:r>
            <a:r>
              <a:rPr lang="ko-KR" altLang="en-US" b="0" dirty="0" err="1" smtClean="0">
                <a:solidFill>
                  <a:srgbClr val="000000"/>
                </a:solidFill>
              </a:rPr>
              <a:t>기보로</a:t>
            </a:r>
            <a:r>
              <a:rPr lang="ko-KR" altLang="en-US" b="0" dirty="0" smtClean="0">
                <a:solidFill>
                  <a:srgbClr val="000000"/>
                </a:solidFill>
              </a:rPr>
              <a:t> 사용</a:t>
            </a:r>
            <a:endParaRPr lang="ko-KR" altLang="en-US" b="0" dirty="0">
              <a:solidFill>
                <a:srgbClr val="000000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452934" y="3786190"/>
            <a:ext cx="1143008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8" y="3429000"/>
            <a:ext cx="2571768" cy="12144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z="1800" dirty="0" err="1" smtClean="0"/>
              <a:t>가치망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/ </a:t>
            </a:r>
            <a:r>
              <a:rPr lang="ko-KR" altLang="en-US" sz="1800" dirty="0" err="1" smtClean="0"/>
              <a:t>정책망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VI-2. Spark MLlib Example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277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MLlib Process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Process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1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데이터 로딩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2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학습 데이터</a:t>
            </a:r>
            <a:r>
              <a:rPr lang="en-US" altLang="ko-KR" b="0" smtClean="0">
                <a:solidFill>
                  <a:srgbClr val="000000"/>
                </a:solidFill>
              </a:rPr>
              <a:t>/ </a:t>
            </a:r>
            <a:r>
              <a:rPr lang="ko-KR" altLang="en-US" b="0" smtClean="0">
                <a:solidFill>
                  <a:srgbClr val="000000"/>
                </a:solidFill>
              </a:rPr>
              <a:t>평가 데이터로 분리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3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학습</a:t>
            </a:r>
            <a:r>
              <a:rPr lang="en-US" altLang="ko-KR" b="0" smtClean="0">
                <a:solidFill>
                  <a:srgbClr val="000000"/>
                </a:solidFill>
              </a:rPr>
              <a:t>(Training)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4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평가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5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모델 저장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6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서비스 활용</a:t>
            </a:r>
            <a:endParaRPr lang="en-US" altLang="ko-KR" b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9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VI-2. Spark MLlib Example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22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MLlib </a:t>
            </a:r>
            <a:r>
              <a:rPr lang="ko-KR" altLang="en-US" sz="1800" smtClean="0">
                <a:solidFill>
                  <a:srgbClr val="000000"/>
                </a:solidFill>
              </a:rPr>
              <a:t>알고리즘 분류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분류 및 회귀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linear models (SVMs, logistic regression, linear regression)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smtClean="0">
                <a:solidFill>
                  <a:srgbClr val="FF0000"/>
                </a:solidFill>
              </a:rPr>
              <a:t>decision trees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naive Bayes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 smtClean="0">
                <a:solidFill>
                  <a:srgbClr val="000000"/>
                </a:solidFill>
              </a:rPr>
              <a:t>ensembles </a:t>
            </a:r>
            <a:r>
              <a:rPr lang="en-US" altLang="ko-KR" sz="1200" b="0">
                <a:solidFill>
                  <a:srgbClr val="000000"/>
                </a:solidFill>
              </a:rPr>
              <a:t>of trees (Random Forests and Gradient-Boosted Trees)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isotonic regression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추천</a:t>
            </a:r>
            <a:r>
              <a:rPr lang="en-US" altLang="ko-KR" sz="1200" smtClean="0">
                <a:solidFill>
                  <a:srgbClr val="000000"/>
                </a:solidFill>
              </a:rPr>
              <a:t>(Collaborative filtering)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alternating least squares (ALS)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군집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smtClean="0">
                <a:solidFill>
                  <a:srgbClr val="FF0000"/>
                </a:solidFill>
              </a:rPr>
              <a:t>k-means, bisecting k-means, streaming </a:t>
            </a:r>
            <a:r>
              <a:rPr lang="en-US" altLang="ko-KR" sz="1200">
                <a:solidFill>
                  <a:srgbClr val="FF0000"/>
                </a:solidFill>
              </a:rPr>
              <a:t>k-means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 smtClean="0">
                <a:solidFill>
                  <a:srgbClr val="000000"/>
                </a:solidFill>
              </a:rPr>
              <a:t>Gaussian </a:t>
            </a:r>
            <a:r>
              <a:rPr lang="en-US" altLang="ko-KR" sz="1200" b="0">
                <a:solidFill>
                  <a:srgbClr val="000000"/>
                </a:solidFill>
              </a:rPr>
              <a:t>mixture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power iteration clustering (PIC)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latent Dirichlet allocation (LDA)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차원 축소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singular value decomposition (SVD)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principal component analysis (PCA)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빈발 패턴 마이닝</a:t>
            </a:r>
            <a:r>
              <a:rPr lang="en-US" altLang="ko-KR" sz="1200" smtClean="0">
                <a:solidFill>
                  <a:srgbClr val="000000"/>
                </a:solidFill>
              </a:rPr>
              <a:t>(Frequent </a:t>
            </a:r>
            <a:r>
              <a:rPr lang="en-US" altLang="ko-KR" sz="1200">
                <a:solidFill>
                  <a:srgbClr val="000000"/>
                </a:solidFill>
              </a:rPr>
              <a:t>pattern </a:t>
            </a:r>
            <a:r>
              <a:rPr lang="en-US" altLang="ko-KR" sz="1200" smtClean="0">
                <a:solidFill>
                  <a:srgbClr val="000000"/>
                </a:solidFill>
              </a:rPr>
              <a:t>mining)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FP-growth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association rules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PrefixSpan</a:t>
            </a:r>
            <a:r>
              <a:rPr lang="en-US" altLang="ko-KR" sz="1200" b="0" smtClean="0">
                <a:solidFill>
                  <a:srgbClr val="000000"/>
                </a:solidFill>
              </a:rPr>
              <a:t> </a:t>
            </a:r>
            <a:endParaRPr lang="en-US" altLang="ko-KR" sz="12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rgbClr val="000000"/>
                </a:solidFill>
              </a:rPr>
              <a:t>머신 러닝 시연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VII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7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Spark </a:t>
            </a:r>
            <a:r>
              <a:rPr lang="ko-KR" altLang="en-US" sz="4400" smtClean="0">
                <a:solidFill>
                  <a:srgbClr val="000000"/>
                </a:solidFill>
              </a:rPr>
              <a:t>머신러닝</a:t>
            </a:r>
            <a:endParaRPr lang="en-US" altLang="ko-KR" sz="440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4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1.</a:t>
            </a:r>
            <a:r>
              <a:rPr lang="ko-KR" altLang="en-US" sz="4400" smtClean="0">
                <a:solidFill>
                  <a:srgbClr val="000000"/>
                </a:solidFill>
              </a:rPr>
              <a:t>데이터 모델과 전처리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5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Data Model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294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1) Data Model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ko-KR" smtClean="0">
                <a:solidFill>
                  <a:srgbClr val="000000"/>
                </a:solidFill>
              </a:rPr>
              <a:t>ML</a:t>
            </a:r>
            <a:r>
              <a:rPr lang="ko-KR" altLang="en-US" smtClean="0">
                <a:solidFill>
                  <a:srgbClr val="000000"/>
                </a:solidFill>
              </a:rPr>
              <a:t>을 위해 필요한 </a:t>
            </a:r>
            <a:r>
              <a:rPr lang="en-US" altLang="ko-KR" smtClean="0">
                <a:solidFill>
                  <a:srgbClr val="000000"/>
                </a:solidFill>
              </a:rPr>
              <a:t>Data Type</a:t>
            </a:r>
            <a:r>
              <a:rPr lang="ko-KR" altLang="en-US" smtClean="0">
                <a:solidFill>
                  <a:srgbClr val="000000"/>
                </a:solidFill>
              </a:rPr>
              <a:t>의 분류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(1) Spark Basic Type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</a:t>
            </a:r>
            <a:r>
              <a:rPr lang="en-US" altLang="ko-KR" smtClean="0"/>
              <a:t>- vector, matrix, array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</a:t>
            </a:r>
            <a:r>
              <a:rPr lang="en-US" altLang="ko-KR" smtClean="0"/>
              <a:t>- list, dataframe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(2) MLlib Type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 - LabeledPoint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</a:t>
            </a:r>
            <a:r>
              <a:rPr lang="en-US" altLang="ko-KR" smtClean="0"/>
              <a:t>- Rating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</a:t>
            </a:r>
            <a:r>
              <a:rPr lang="en-US" altLang="ko-KR" smtClean="0"/>
              <a:t>- </a:t>
            </a:r>
            <a:r>
              <a:rPr lang="ko-KR" altLang="en-US" smtClean="0"/>
              <a:t>알고리즘별 </a:t>
            </a:r>
            <a:r>
              <a:rPr lang="en-US" altLang="ko-KR" smtClean="0"/>
              <a:t>Model Class </a:t>
            </a:r>
            <a:endParaRPr lang="en-US" altLang="ko-KR" b="0"/>
          </a:p>
        </p:txBody>
      </p:sp>
    </p:spTree>
    <p:extLst>
      <p:ext uri="{BB962C8B-B14F-4D97-AF65-F5344CB8AC3E}">
        <p14:creationId xmlns:p14="http://schemas.microsoft.com/office/powerpoint/2010/main" val="20281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1. Data </a:t>
            </a:r>
            <a:r>
              <a:rPr lang="en-US" altLang="ko-KR" sz="3000" b="1" smtClean="0">
                <a:solidFill>
                  <a:schemeClr val="bg1"/>
                </a:solidFill>
              </a:rPr>
              <a:t>Model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46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1) Data Model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ko-KR" smtClean="0">
                <a:solidFill>
                  <a:srgbClr val="000000"/>
                </a:solidFill>
              </a:rPr>
              <a:t>Spark Basic Type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(1) Vector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 </a:t>
            </a:r>
            <a:r>
              <a:rPr lang="ko-KR" altLang="en-US" smtClean="0">
                <a:solidFill>
                  <a:srgbClr val="0070C0"/>
                </a:solidFill>
              </a:rPr>
              <a:t>동일한 </a:t>
            </a:r>
            <a:r>
              <a:rPr lang="en-US" altLang="ko-KR" smtClean="0">
                <a:solidFill>
                  <a:srgbClr val="0070C0"/>
                </a:solidFill>
              </a:rPr>
              <a:t>Type</a:t>
            </a:r>
            <a:r>
              <a:rPr lang="ko-KR" altLang="en-US" smtClean="0">
                <a:solidFill>
                  <a:srgbClr val="0070C0"/>
                </a:solidFill>
              </a:rPr>
              <a:t>의 데이터 </a:t>
            </a:r>
            <a:r>
              <a:rPr lang="en-US" altLang="ko-KR" smtClean="0">
                <a:solidFill>
                  <a:srgbClr val="0070C0"/>
                </a:solidFill>
              </a:rPr>
              <a:t>N</a:t>
            </a:r>
            <a:r>
              <a:rPr lang="ko-KR" altLang="en-US" smtClean="0">
                <a:solidFill>
                  <a:srgbClr val="0070C0"/>
                </a:solidFill>
              </a:rPr>
              <a:t>개</a:t>
            </a:r>
            <a:r>
              <a:rPr lang="en-US" altLang="ko-KR" smtClean="0">
                <a:solidFill>
                  <a:srgbClr val="0070C0"/>
                </a:solidFill>
              </a:rPr>
              <a:t>, 1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, </a:t>
            </a:r>
            <a:r>
              <a:rPr lang="ko-KR" altLang="en-US" smtClean="0">
                <a:solidFill>
                  <a:srgbClr val="0070C0"/>
                </a:solidFill>
              </a:rPr>
              <a:t>고정길이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 smtClean="0"/>
              <a:t>	// </a:t>
            </a:r>
            <a:r>
              <a:rPr lang="es-ES" altLang="ko-KR" b="0"/>
              <a:t>Create a dense vector (1.0, 0.0, 3.0). </a:t>
            </a:r>
            <a:endParaRPr lang="es-E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 smtClean="0"/>
              <a:t>	val </a:t>
            </a:r>
            <a:r>
              <a:rPr lang="es-ES" altLang="ko-KR" b="0"/>
              <a:t>dv: Vector = Vectors.dense(1.0, 0.0, 3.0</a:t>
            </a:r>
            <a:r>
              <a:rPr lang="es-ES" altLang="ko-KR" b="0" smtClean="0"/>
              <a:t>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[Note] </a:t>
            </a:r>
            <a:r>
              <a:rPr lang="ko-KR" altLang="en-US" b="0" smtClean="0"/>
              <a:t>수학분야의 방향과 </a:t>
            </a:r>
            <a:r>
              <a:rPr lang="ko-KR" altLang="en-US" b="0"/>
              <a:t>크기를 가지고 있는 </a:t>
            </a:r>
            <a:r>
              <a:rPr lang="ko-KR" altLang="en-US" b="0" smtClean="0"/>
              <a:t>데이터를 의미하지 않음</a:t>
            </a:r>
            <a:endParaRPr lang="en-U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(2) Matrix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- </a:t>
            </a:r>
            <a:r>
              <a:rPr lang="ko-KR" altLang="en-US" smtClean="0">
                <a:solidFill>
                  <a:srgbClr val="0070C0"/>
                </a:solidFill>
              </a:rPr>
              <a:t>동일한 </a:t>
            </a:r>
            <a:r>
              <a:rPr lang="en-US" altLang="ko-KR">
                <a:solidFill>
                  <a:srgbClr val="0070C0"/>
                </a:solidFill>
              </a:rPr>
              <a:t>Type</a:t>
            </a:r>
            <a:r>
              <a:rPr lang="ko-KR" altLang="en-US">
                <a:solidFill>
                  <a:srgbClr val="0070C0"/>
                </a:solidFill>
              </a:rPr>
              <a:t>의 </a:t>
            </a:r>
            <a:r>
              <a:rPr lang="ko-KR" altLang="en-US" smtClean="0">
                <a:solidFill>
                  <a:srgbClr val="0070C0"/>
                </a:solidFill>
              </a:rPr>
              <a:t>데이터</a:t>
            </a:r>
            <a:r>
              <a:rPr lang="en-US" altLang="ko-KR" smtClean="0">
                <a:solidFill>
                  <a:srgbClr val="0070C0"/>
                </a:solidFill>
              </a:rPr>
              <a:t>, 2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, M</a:t>
            </a:r>
            <a:r>
              <a:rPr lang="ko-KR" altLang="en-US" smtClean="0">
                <a:solidFill>
                  <a:srgbClr val="0070C0"/>
                </a:solidFill>
              </a:rPr>
              <a:t>개의 행과 </a:t>
            </a:r>
            <a:r>
              <a:rPr lang="en-US" altLang="ko-KR" smtClean="0">
                <a:solidFill>
                  <a:srgbClr val="0070C0"/>
                </a:solidFill>
              </a:rPr>
              <a:t>N</a:t>
            </a:r>
            <a:r>
              <a:rPr lang="ko-KR" altLang="en-US" smtClean="0">
                <a:solidFill>
                  <a:srgbClr val="0070C0"/>
                </a:solidFill>
              </a:rPr>
              <a:t>개의 열로 구성</a:t>
            </a:r>
            <a:r>
              <a:rPr lang="en-US" altLang="ko-KR" smtClean="0">
                <a:solidFill>
                  <a:srgbClr val="0070C0"/>
                </a:solidFill>
              </a:rPr>
              <a:t>( M*N </a:t>
            </a:r>
            <a:r>
              <a:rPr lang="ko-KR" altLang="en-US" smtClean="0">
                <a:solidFill>
                  <a:srgbClr val="0070C0"/>
                </a:solidFill>
              </a:rPr>
              <a:t>행열 </a:t>
            </a:r>
            <a:r>
              <a:rPr lang="en-US" altLang="ko-KR" smtClean="0">
                <a:solidFill>
                  <a:srgbClr val="0070C0"/>
                </a:solidFill>
              </a:rPr>
              <a:t>)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	// </a:t>
            </a:r>
            <a:r>
              <a:rPr lang="en-US" altLang="ko-KR" b="0"/>
              <a:t>Create a dense matrix ((1.0, 2.0), (3.0, 4.0), (5.0, 6.0)) </a:t>
            </a:r>
            <a:endParaRPr lang="en-U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	val </a:t>
            </a:r>
            <a:r>
              <a:rPr lang="en-US" altLang="ko-KR" b="0"/>
              <a:t>dm: Matrix = Matrices.dense(3, 2, Array(1.0, 3.0, 5.0, 2.0, 4.0, 6.0</a:t>
            </a:r>
            <a:r>
              <a:rPr lang="en-US" altLang="ko-KR" b="0" smtClean="0"/>
              <a:t>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(3) Array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- </a:t>
            </a:r>
            <a:r>
              <a:rPr lang="ko-KR" altLang="en-US">
                <a:solidFill>
                  <a:srgbClr val="0070C0"/>
                </a:solidFill>
              </a:rPr>
              <a:t>동일한 </a:t>
            </a:r>
            <a:r>
              <a:rPr lang="en-US" altLang="ko-KR">
                <a:solidFill>
                  <a:srgbClr val="0070C0"/>
                </a:solidFill>
              </a:rPr>
              <a:t>Type</a:t>
            </a:r>
            <a:r>
              <a:rPr lang="ko-KR" altLang="en-US">
                <a:solidFill>
                  <a:srgbClr val="0070C0"/>
                </a:solidFill>
              </a:rPr>
              <a:t>의 데이터</a:t>
            </a:r>
            <a:r>
              <a:rPr lang="en-US" altLang="ko-KR">
                <a:solidFill>
                  <a:srgbClr val="0070C0"/>
                </a:solidFill>
              </a:rPr>
              <a:t>, </a:t>
            </a:r>
            <a:r>
              <a:rPr lang="en-US" altLang="ko-KR" smtClean="0">
                <a:solidFill>
                  <a:srgbClr val="0070C0"/>
                </a:solidFill>
              </a:rPr>
              <a:t>N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(1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, 2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, .... N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), </a:t>
            </a:r>
            <a:r>
              <a:rPr lang="ko-KR" altLang="en-US" smtClean="0">
                <a:solidFill>
                  <a:srgbClr val="0070C0"/>
                </a:solidFill>
              </a:rPr>
              <a:t>고정길이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	</a:t>
            </a:r>
            <a:r>
              <a:rPr lang="en-US" altLang="ko-KR" b="0" smtClean="0"/>
              <a:t>var </a:t>
            </a:r>
            <a:r>
              <a:rPr lang="en-US" altLang="ko-KR" b="0"/>
              <a:t>z = new Array[String](3</a:t>
            </a:r>
            <a:r>
              <a:rPr lang="en-US" altLang="ko-KR" b="0" smtClean="0"/>
              <a:t>);   </a:t>
            </a:r>
            <a:r>
              <a:rPr lang="pl-PL" altLang="ko-KR" b="0" smtClean="0"/>
              <a:t>z(0</a:t>
            </a:r>
            <a:r>
              <a:rPr lang="pl-PL" altLang="ko-KR" b="0"/>
              <a:t>) = "Zara"; </a:t>
            </a:r>
            <a:r>
              <a:rPr lang="en-US" altLang="ko-KR" b="0"/>
              <a:t> </a:t>
            </a:r>
            <a:r>
              <a:rPr lang="en-US" altLang="ko-KR" b="0" smtClean="0"/>
              <a:t> </a:t>
            </a:r>
            <a:r>
              <a:rPr lang="pl-PL" altLang="ko-KR" b="0" smtClean="0"/>
              <a:t>z(1</a:t>
            </a:r>
            <a:r>
              <a:rPr lang="pl-PL" altLang="ko-KR" b="0"/>
              <a:t>) = "Nuha"; </a:t>
            </a:r>
            <a:r>
              <a:rPr lang="en-US" altLang="ko-KR" b="0" smtClean="0"/>
              <a:t>  </a:t>
            </a:r>
            <a:r>
              <a:rPr lang="pl-PL" altLang="ko-KR" b="0" smtClean="0"/>
              <a:t>z(</a:t>
            </a:r>
            <a:r>
              <a:rPr lang="en-US" altLang="ko-KR" b="0" smtClean="0"/>
              <a:t>2</a:t>
            </a:r>
            <a:r>
              <a:rPr lang="pl-PL" altLang="ko-KR" b="0" smtClean="0"/>
              <a:t>) </a:t>
            </a:r>
            <a:r>
              <a:rPr lang="pl-PL" altLang="ko-KR" b="0"/>
              <a:t>= "Ayan</a:t>
            </a:r>
            <a:r>
              <a:rPr lang="pl-PL" altLang="ko-KR" b="0" smtClean="0"/>
              <a:t>"</a:t>
            </a:r>
            <a:endParaRPr lang="en-U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mtClean="0"/>
              <a:t>	</a:t>
            </a:r>
            <a:r>
              <a:rPr lang="es-ES" altLang="ko-KR" b="0" smtClean="0"/>
              <a:t>var z2 </a:t>
            </a:r>
            <a:r>
              <a:rPr lang="es-ES" altLang="ko-KR" b="0"/>
              <a:t>= Array("Zara", "Nuha", "Ayan")</a:t>
            </a:r>
            <a:endParaRPr lang="en-US" altLang="ko-KR" b="0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(4) List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- </a:t>
            </a:r>
            <a:r>
              <a:rPr lang="ko-KR" altLang="en-US"/>
              <a:t>동일한 </a:t>
            </a:r>
            <a:r>
              <a:rPr lang="en-US" altLang="ko-KR"/>
              <a:t>Type</a:t>
            </a:r>
            <a:r>
              <a:rPr lang="ko-KR" altLang="en-US"/>
              <a:t>의 데이터</a:t>
            </a:r>
            <a:r>
              <a:rPr lang="en-US" altLang="ko-KR"/>
              <a:t>, </a:t>
            </a:r>
            <a:r>
              <a:rPr lang="en-US" altLang="ko-KR" smtClean="0"/>
              <a:t>1</a:t>
            </a:r>
            <a:r>
              <a:rPr lang="ko-KR" altLang="en-US" smtClean="0"/>
              <a:t>차원</a:t>
            </a:r>
            <a:r>
              <a:rPr lang="en-US" altLang="ko-KR" smtClean="0"/>
              <a:t>, </a:t>
            </a:r>
            <a:r>
              <a:rPr lang="ko-KR" altLang="en-US" smtClean="0"/>
              <a:t>가변길이</a:t>
            </a:r>
            <a:endParaRPr lang="en-US" altLang="ko-KR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(5) DataFrame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- </a:t>
            </a:r>
            <a:r>
              <a:rPr lang="ko-KR" altLang="en-US" smtClean="0"/>
              <a:t>다양한 </a:t>
            </a:r>
            <a:r>
              <a:rPr lang="en-US" altLang="ko-KR" smtClean="0"/>
              <a:t>Type</a:t>
            </a:r>
            <a:r>
              <a:rPr lang="ko-KR" altLang="en-US"/>
              <a:t>의 데이터</a:t>
            </a:r>
            <a:r>
              <a:rPr lang="en-US" altLang="ko-KR"/>
              <a:t>, </a:t>
            </a:r>
            <a:r>
              <a:rPr lang="en-US" altLang="ko-KR" smtClean="0"/>
              <a:t>2</a:t>
            </a:r>
            <a:r>
              <a:rPr lang="ko-KR" altLang="en-US" smtClean="0"/>
              <a:t>차원</a:t>
            </a:r>
            <a:r>
              <a:rPr lang="en-US" altLang="ko-KR" smtClean="0"/>
              <a:t>, </a:t>
            </a:r>
            <a:r>
              <a:rPr lang="ko-KR" altLang="en-US" smtClean="0"/>
              <a:t>엑셀 </a:t>
            </a:r>
            <a:r>
              <a:rPr lang="en-US" altLang="ko-KR" smtClean="0"/>
              <a:t>Sheet or</a:t>
            </a:r>
            <a:r>
              <a:rPr lang="ko-KR" altLang="en-US" smtClean="0"/>
              <a:t> 데이터베이스 테이블 구조와 유사</a:t>
            </a:r>
            <a:endParaRPr lang="en-US" altLang="ko-KR"/>
          </a:p>
        </p:txBody>
      </p:sp>
      <p:sp>
        <p:nvSpPr>
          <p:cNvPr id="2" name="구름 모양 설명선 1"/>
          <p:cNvSpPr/>
          <p:nvPr/>
        </p:nvSpPr>
        <p:spPr>
          <a:xfrm>
            <a:off x="6897216" y="1484784"/>
            <a:ext cx="1872208" cy="1224136"/>
          </a:xfrm>
          <a:prstGeom prst="cloudCallout">
            <a:avLst>
              <a:gd name="adj1" fmla="val -37705"/>
              <a:gd name="adj2" fmla="val 9984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R</a:t>
            </a:r>
            <a:r>
              <a:rPr lang="ko-KR" altLang="en-US" smtClean="0"/>
              <a:t>의 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데이터모델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1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1. Data Model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90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1) Data Model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ko-KR" smtClean="0">
                <a:solidFill>
                  <a:srgbClr val="000000"/>
                </a:solidFill>
              </a:rPr>
              <a:t>Vector Type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(1) Vector</a:t>
            </a:r>
            <a:r>
              <a:rPr lang="ko-KR" altLang="en-US" smtClean="0">
                <a:solidFill>
                  <a:srgbClr val="0070C0"/>
                </a:solidFill>
              </a:rPr>
              <a:t>의 분류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 </a:t>
            </a:r>
            <a:r>
              <a:rPr lang="ko-KR" altLang="en-US" smtClean="0">
                <a:solidFill>
                  <a:srgbClr val="0070C0"/>
                </a:solidFill>
              </a:rPr>
              <a:t>고밀도 </a:t>
            </a:r>
            <a:r>
              <a:rPr lang="en-US" altLang="ko-KR" smtClean="0">
                <a:solidFill>
                  <a:srgbClr val="0070C0"/>
                </a:solidFill>
              </a:rPr>
              <a:t>: Dense -&gt; </a:t>
            </a:r>
            <a:r>
              <a:rPr lang="ko-KR" altLang="en-US" smtClean="0"/>
              <a:t>전체 데이터를 </a:t>
            </a:r>
            <a:r>
              <a:rPr lang="en-US" altLang="ko-KR" smtClean="0"/>
              <a:t>double type</a:t>
            </a:r>
            <a:r>
              <a:rPr lang="ko-KR" altLang="en-US" smtClean="0"/>
              <a:t>의 고정길이 배열에 저장</a:t>
            </a:r>
            <a:endParaRPr lang="en-US" altLang="ko-KR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 </a:t>
            </a:r>
            <a:r>
              <a:rPr lang="ko-KR" altLang="en-US" smtClean="0">
                <a:solidFill>
                  <a:srgbClr val="0070C0"/>
                </a:solidFill>
              </a:rPr>
              <a:t>저밀도 </a:t>
            </a:r>
            <a:r>
              <a:rPr lang="en-US" altLang="ko-KR" smtClean="0">
                <a:solidFill>
                  <a:srgbClr val="0070C0"/>
                </a:solidFill>
              </a:rPr>
              <a:t>: Sparse -&gt; </a:t>
            </a:r>
            <a:r>
              <a:rPr lang="en-US" altLang="ko-KR" smtClean="0"/>
              <a:t>0.0</a:t>
            </a:r>
            <a:r>
              <a:rPr lang="ko-KR" altLang="en-US" smtClean="0"/>
              <a:t>이 아닌 값과 그 인덱스를 저장 </a:t>
            </a:r>
            <a:endParaRPr lang="en-US" altLang="ko-KR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(2) Example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/>
              <a:t>// Create the dense vector &lt;1.0, 0.0, 2.0, 0.0&gt;;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/>
              <a:t>val denseVec1 = Vectors.dense(1.0, 0.0, 2.0, 0.0)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/>
              <a:t>val denseVec2 = Vectors.dense(Array(1.0, 0.0, 2.0, 0.0))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s-ES" altLang="ko-KR" b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/>
              <a:t>// Create the sparse vector &lt;1.0, 0.0, 2.0, 0.0&gt;;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/>
              <a:t>val sparseVec1 = Vectors.sparse(4, Array(0, 2), Array(1.0, 2.0</a:t>
            </a:r>
            <a:r>
              <a:rPr lang="es-ES" altLang="ko-KR" b="0" smtClean="0"/>
              <a:t>))  </a:t>
            </a:r>
            <a:r>
              <a:rPr lang="en-US" altLang="ko-KR" smtClean="0">
                <a:solidFill>
                  <a:srgbClr val="0070C0"/>
                </a:solidFill>
              </a:rPr>
              <a:t>//(int </a:t>
            </a:r>
            <a:r>
              <a:rPr lang="en-US" altLang="ko-KR">
                <a:solidFill>
                  <a:srgbClr val="0070C0"/>
                </a:solidFill>
              </a:rPr>
              <a:t>size, int[] indices, double[] values</a:t>
            </a:r>
            <a:r>
              <a:rPr lang="en-US" altLang="ko-KR" smtClean="0">
                <a:solidFill>
                  <a:srgbClr val="0070C0"/>
                </a:solidFill>
              </a:rPr>
              <a:t>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(3) Vectors </a:t>
            </a:r>
            <a:r>
              <a:rPr lang="ko-KR" altLang="en-US" smtClean="0">
                <a:solidFill>
                  <a:srgbClr val="0070C0"/>
                </a:solidFill>
              </a:rPr>
              <a:t>메소드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apply           argmax          asInstanceOf    compressed      copy           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foreachActive   isInstanceOf    numActives      numNonzeros     size           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toArray         toDense         toJson          toSparse        toString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 </a:t>
            </a: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6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1. Data Model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1) Data Model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ko-KR">
                <a:solidFill>
                  <a:srgbClr val="000000"/>
                </a:solidFill>
              </a:rPr>
              <a:t>LabeledPoint Type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(1) LabeledPoint = ( </a:t>
            </a:r>
            <a:r>
              <a:rPr lang="en-US" altLang="ko-KR" smtClean="0">
                <a:solidFill>
                  <a:srgbClr val="0070C0"/>
                </a:solidFill>
              </a:rPr>
              <a:t>Labeled : double, Features : vectors ) 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- </a:t>
            </a:r>
            <a:r>
              <a:rPr lang="en-US" altLang="ko-KR">
                <a:solidFill>
                  <a:srgbClr val="0070C0"/>
                </a:solidFill>
              </a:rPr>
              <a:t>Labeled</a:t>
            </a:r>
            <a:r>
              <a:rPr lang="ko-KR" altLang="en-US" smtClean="0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-&gt;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	</a:t>
            </a:r>
            <a:r>
              <a:rPr lang="en-US" altLang="ko-KR" smtClean="0"/>
              <a:t>1.Classification : </a:t>
            </a:r>
            <a:r>
              <a:rPr lang="ko-KR" altLang="en-US" smtClean="0"/>
              <a:t>명목형 값</a:t>
            </a:r>
            <a:r>
              <a:rPr lang="en-US" altLang="ko-KR" smtClean="0"/>
              <a:t>(classes) -&gt; 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	</a:t>
            </a:r>
            <a:r>
              <a:rPr lang="en-US" altLang="ko-KR" smtClean="0"/>
              <a:t>   Binary( True, False ) -&gt; 1.0 / 0.0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	   MultiClass -&gt; 0.0  1.0  2.0 .... N.0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	</a:t>
            </a:r>
            <a:r>
              <a:rPr lang="en-US" altLang="ko-KR" smtClean="0"/>
              <a:t>2.Regression : </a:t>
            </a:r>
            <a:r>
              <a:rPr lang="ko-KR" altLang="en-US" smtClean="0"/>
              <a:t>연속형 값</a:t>
            </a:r>
            <a:r>
              <a:rPr lang="en-US" altLang="ko-KR" smtClean="0"/>
              <a:t>(</a:t>
            </a:r>
            <a:r>
              <a:rPr lang="ko-KR" altLang="en-US" smtClean="0"/>
              <a:t>수치형</a:t>
            </a:r>
            <a:r>
              <a:rPr lang="en-US" altLang="ko-KR" smtClean="0"/>
              <a:t>), 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 </a:t>
            </a:r>
            <a:r>
              <a:rPr lang="en-US" altLang="ko-KR">
                <a:solidFill>
                  <a:srgbClr val="0070C0"/>
                </a:solidFill>
              </a:rPr>
              <a:t>Features</a:t>
            </a:r>
            <a:r>
              <a:rPr lang="ko-KR" altLang="en-US" smtClean="0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-&gt; </a:t>
            </a:r>
            <a:r>
              <a:rPr lang="ko-KR" altLang="en-US" smtClean="0"/>
              <a:t>속성값 </a:t>
            </a:r>
            <a:r>
              <a:rPr lang="en-US" altLang="ko-KR" smtClean="0"/>
              <a:t>Vectors(double)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	</a:t>
            </a:r>
            <a:r>
              <a:rPr lang="en-US" altLang="ko-KR" smtClean="0"/>
              <a:t>  </a:t>
            </a:r>
            <a:r>
              <a:rPr lang="ko-KR" altLang="en-US" smtClean="0"/>
              <a:t>명목형 </a:t>
            </a:r>
            <a:r>
              <a:rPr lang="en-US" altLang="ko-KR" smtClean="0"/>
              <a:t>Feature</a:t>
            </a:r>
            <a:r>
              <a:rPr lang="ko-KR" altLang="en-US" smtClean="0"/>
              <a:t>의 값은 </a:t>
            </a:r>
            <a:r>
              <a:rPr lang="en-US" altLang="ko-KR" smtClean="0"/>
              <a:t>double type</a:t>
            </a:r>
            <a:r>
              <a:rPr lang="ko-KR" altLang="en-US" smtClean="0"/>
              <a:t>으로 변환해야 함</a:t>
            </a:r>
            <a:endParaRPr lang="en-US" altLang="ko-KR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(2) Example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 smtClean="0"/>
              <a:t>scala</a:t>
            </a:r>
            <a:r>
              <a:rPr lang="es-ES" altLang="ko-KR" sz="1200" b="0"/>
              <a:t>&gt; val examples = </a:t>
            </a:r>
            <a:r>
              <a:rPr lang="es-ES" altLang="ko-KR" sz="1200">
                <a:solidFill>
                  <a:schemeClr val="tx2"/>
                </a:solidFill>
              </a:rPr>
              <a:t>MLUtils.loadLibSVMFile</a:t>
            </a:r>
            <a:r>
              <a:rPr lang="es-ES" altLang="ko-KR" sz="1200" b="0"/>
              <a:t>(sc, </a:t>
            </a:r>
            <a:r>
              <a:rPr lang="es-ES" altLang="ko-KR" sz="1200" b="0" smtClean="0"/>
              <a:t>"</a:t>
            </a:r>
            <a:r>
              <a:rPr lang="es-ES" altLang="ko-KR" sz="1200" b="0"/>
              <a:t>file:///data/spark-1.6.0/data/mllib/sample_binary_classification_data.txt")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>
                <a:solidFill>
                  <a:srgbClr val="C00000"/>
                </a:solidFill>
              </a:rPr>
              <a:t>examples: </a:t>
            </a:r>
            <a:r>
              <a:rPr lang="es-ES" altLang="ko-KR" sz="1200" b="0"/>
              <a:t>org.apache.spark.rdd.RDD[org.apache.spark.mllib.regression.</a:t>
            </a:r>
            <a:r>
              <a:rPr lang="es-ES" altLang="ko-KR" sz="1200">
                <a:solidFill>
                  <a:srgbClr val="C00000"/>
                </a:solidFill>
              </a:rPr>
              <a:t>LabeledPoint</a:t>
            </a:r>
            <a:r>
              <a:rPr lang="es-ES" altLang="ko-KR" sz="1200" b="0"/>
              <a:t>]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 smtClean="0"/>
              <a:t>scala</a:t>
            </a:r>
            <a:r>
              <a:rPr lang="es-ES" altLang="ko-KR" sz="1200" b="0"/>
              <a:t>&gt; println(examples.take(2).mkString("\n"))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 smtClean="0"/>
              <a:t>(</a:t>
            </a:r>
            <a:r>
              <a:rPr lang="es-ES" altLang="ko-KR" sz="1200">
                <a:solidFill>
                  <a:srgbClr val="C00000"/>
                </a:solidFill>
              </a:rPr>
              <a:t>0.0</a:t>
            </a:r>
            <a:r>
              <a:rPr lang="es-ES" altLang="ko-KR" sz="1200" b="0"/>
              <a:t>,  (692,  [</a:t>
            </a:r>
            <a:r>
              <a:rPr lang="es-ES" altLang="ko-KR" sz="1200">
                <a:solidFill>
                  <a:srgbClr val="C00000"/>
                </a:solidFill>
              </a:rPr>
              <a:t>127</a:t>
            </a:r>
            <a:r>
              <a:rPr lang="es-ES" altLang="ko-KR" sz="1200" b="0"/>
              <a:t>,128,129, ... ,656,657], [ </a:t>
            </a:r>
            <a:r>
              <a:rPr lang="es-ES" altLang="ko-KR" sz="1200">
                <a:solidFill>
                  <a:srgbClr val="C00000"/>
                </a:solidFill>
              </a:rPr>
              <a:t>51.0</a:t>
            </a:r>
            <a:r>
              <a:rPr lang="es-ES" altLang="ko-KR" sz="1200" b="0"/>
              <a:t>,159.0,253.0, ... ,141.0, 37.0] ) 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/>
              <a:t>(1.0,  (692,  [158,159,160, ... ,682,683], [124.0,253.0,255.0, ... ,253.0,220.0] ) 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 smtClean="0"/>
              <a:t>scala</a:t>
            </a:r>
            <a:r>
              <a:rPr lang="es-ES" altLang="ko-KR" sz="1200" b="0"/>
              <a:t>&gt; val data = sc.textFile("file:///data/spark-1.6.0/data/mllib/sample_binary_classification_data.txt")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/>
              <a:t>scala&gt; println(data.take(2).mkString("\n"))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smtClean="0">
                <a:solidFill>
                  <a:srgbClr val="C00000"/>
                </a:solidFill>
              </a:rPr>
              <a:t>0</a:t>
            </a:r>
            <a:r>
              <a:rPr lang="es-ES" altLang="ko-KR" sz="1200" b="0" smtClean="0"/>
              <a:t> </a:t>
            </a:r>
            <a:r>
              <a:rPr lang="es-ES" altLang="ko-KR" sz="1200">
                <a:solidFill>
                  <a:srgbClr val="C00000"/>
                </a:solidFill>
              </a:rPr>
              <a:t>128:51</a:t>
            </a:r>
            <a:r>
              <a:rPr lang="es-ES" altLang="ko-KR" sz="1200" b="0"/>
              <a:t>  129:159 130:253 ... 657:141 658:37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/>
              <a:t>1 159:124 160:253 161:255 ... 683:253 684:220</a:t>
            </a:r>
          </a:p>
        </p:txBody>
      </p:sp>
    </p:spTree>
    <p:extLst>
      <p:ext uri="{BB962C8B-B14F-4D97-AF65-F5344CB8AC3E}">
        <p14:creationId xmlns:p14="http://schemas.microsoft.com/office/powerpoint/2010/main" val="1949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2. </a:t>
            </a:r>
            <a:r>
              <a:rPr lang="en-US" altLang="ko-KR" sz="3000" b="1">
                <a:solidFill>
                  <a:schemeClr val="bg1"/>
                </a:solidFill>
              </a:rPr>
              <a:t>Data </a:t>
            </a:r>
            <a:r>
              <a:rPr lang="ko-KR" altLang="en-US" sz="3000" b="1" smtClean="0">
                <a:solidFill>
                  <a:schemeClr val="bg1"/>
                </a:solidFill>
              </a:rPr>
              <a:t>처리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238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처리 개요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</a:t>
            </a:r>
            <a:r>
              <a:rPr lang="ko-KR" altLang="en-US" smtClean="0">
                <a:solidFill>
                  <a:srgbClr val="0070C0"/>
                </a:solidFill>
              </a:rPr>
              <a:t>데이터셋 선택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데이터 로딩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3. </a:t>
            </a:r>
            <a:r>
              <a:rPr lang="ko-KR" altLang="en-US" smtClean="0">
                <a:solidFill>
                  <a:srgbClr val="0070C0"/>
                </a:solidFill>
              </a:rPr>
              <a:t>데이터 탐색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4. </a:t>
            </a:r>
            <a:r>
              <a:rPr lang="ko-KR" altLang="en-US" smtClean="0">
                <a:solidFill>
                  <a:srgbClr val="0070C0"/>
                </a:solidFill>
              </a:rPr>
              <a:t>데이터 클린징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5. </a:t>
            </a:r>
            <a:r>
              <a:rPr lang="ko-KR" altLang="en-US" smtClean="0">
                <a:solidFill>
                  <a:srgbClr val="0070C0"/>
                </a:solidFill>
              </a:rPr>
              <a:t>데이터 변환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53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머신러닝 공개 데이터셋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UCI </a:t>
            </a:r>
            <a:r>
              <a:rPr lang="ko-KR" altLang="en-US" smtClean="0">
                <a:solidFill>
                  <a:srgbClr val="0070C0"/>
                </a:solidFill>
              </a:rPr>
              <a:t>데이터 저장소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	- 300</a:t>
            </a:r>
            <a:r>
              <a:rPr lang="ko-KR" altLang="en-US" b="0" smtClean="0"/>
              <a:t>여개의 데이터셋</a:t>
            </a:r>
            <a:r>
              <a:rPr lang="en-US" altLang="ko-KR" b="0" smtClean="0"/>
              <a:t>(classification,regression</a:t>
            </a:r>
            <a:r>
              <a:rPr lang="en-US" altLang="ko-KR" b="0"/>
              <a:t>, clustering, </a:t>
            </a:r>
            <a:r>
              <a:rPr lang="en-US" altLang="ko-KR" b="0" smtClean="0"/>
              <a:t>recommender systems)</a:t>
            </a:r>
          </a:p>
          <a:p>
            <a:pPr marL="0" indent="0">
              <a:buNone/>
            </a:pPr>
            <a:r>
              <a:rPr lang="en-US" altLang="ko-KR" b="0" smtClean="0"/>
              <a:t>	http</a:t>
            </a:r>
            <a:r>
              <a:rPr lang="en-US" altLang="ko-KR" b="0"/>
              <a:t>://archive.ics.uci.edu/ml</a:t>
            </a:r>
            <a:r>
              <a:rPr lang="en-US" altLang="ko-KR" b="0" smtClean="0"/>
              <a:t>/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아마존 공개 데이터셋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	- </a:t>
            </a:r>
            <a:r>
              <a:rPr lang="en-US" altLang="ko-KR" b="0"/>
              <a:t>Human </a:t>
            </a:r>
            <a:r>
              <a:rPr lang="en-US" altLang="ko-KR" b="0" smtClean="0"/>
              <a:t>Genome Project</a:t>
            </a:r>
            <a:r>
              <a:rPr lang="en-US" altLang="ko-KR" b="0"/>
              <a:t>, </a:t>
            </a:r>
            <a:r>
              <a:rPr lang="en-US" altLang="ko-KR" b="0" smtClean="0"/>
              <a:t>Common </a:t>
            </a:r>
            <a:r>
              <a:rPr lang="en-US" altLang="ko-KR" b="0"/>
              <a:t>Crawl web corpus, Wikipedia data, </a:t>
            </a:r>
            <a:r>
              <a:rPr lang="en-US" altLang="ko-KR" b="0" smtClean="0"/>
              <a:t>Google Books Ngrams</a:t>
            </a:r>
          </a:p>
          <a:p>
            <a:pPr marL="0" indent="0">
              <a:buNone/>
            </a:pPr>
            <a:r>
              <a:rPr lang="en-US" altLang="ko-KR" b="0" smtClean="0"/>
              <a:t>	http</a:t>
            </a:r>
            <a:r>
              <a:rPr lang="en-US" altLang="ko-KR" b="0"/>
              <a:t>://</a:t>
            </a:r>
            <a:r>
              <a:rPr lang="en-US" altLang="ko-KR" b="0" smtClean="0"/>
              <a:t>aws.amazon.com/publicdatasets</a:t>
            </a:r>
            <a:r>
              <a:rPr lang="en-US" altLang="ko-KR" b="0"/>
              <a:t>/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3. </a:t>
            </a:r>
            <a:r>
              <a:rPr lang="ko-KR" altLang="en-US" smtClean="0">
                <a:solidFill>
                  <a:srgbClr val="0070C0"/>
                </a:solidFill>
              </a:rPr>
              <a:t>캐글</a:t>
            </a:r>
            <a:r>
              <a:rPr lang="en-US" altLang="ko-KR" smtClean="0">
                <a:solidFill>
                  <a:srgbClr val="0070C0"/>
                </a:solidFill>
              </a:rPr>
              <a:t>(Kaggle) </a:t>
            </a:r>
            <a:r>
              <a:rPr lang="ko-KR" altLang="en-US" smtClean="0">
                <a:solidFill>
                  <a:srgbClr val="0070C0"/>
                </a:solidFill>
              </a:rPr>
              <a:t>데이터셋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/>
              <a:t>	- </a:t>
            </a:r>
            <a:r>
              <a:rPr lang="ko-KR" altLang="en-US" b="0" smtClean="0"/>
              <a:t>머신러닝 대회</a:t>
            </a:r>
            <a:r>
              <a:rPr lang="en-US" altLang="ko-KR" b="0" smtClean="0"/>
              <a:t>, </a:t>
            </a:r>
            <a:r>
              <a:rPr lang="en-US" altLang="ko-KR" b="0"/>
              <a:t>classification, regression, </a:t>
            </a:r>
            <a:r>
              <a:rPr lang="en-US" altLang="ko-KR" b="0" smtClean="0"/>
              <a:t>ranking, recommender </a:t>
            </a:r>
            <a:r>
              <a:rPr lang="en-US" altLang="ko-KR" b="0"/>
              <a:t>systems, </a:t>
            </a:r>
            <a:r>
              <a:rPr lang="en-US" altLang="ko-KR" b="0" smtClean="0"/>
              <a:t>image </a:t>
            </a:r>
            <a:r>
              <a:rPr lang="en-US" altLang="ko-KR" b="0"/>
              <a:t>analysis	</a:t>
            </a:r>
            <a:r>
              <a:rPr lang="en-US" altLang="ko-KR" b="0" smtClean="0"/>
              <a:t>http</a:t>
            </a:r>
            <a:r>
              <a:rPr lang="en-US" altLang="ko-KR" b="0"/>
              <a:t>://</a:t>
            </a:r>
            <a:r>
              <a:rPr lang="en-US" altLang="ko-KR" b="0" smtClean="0"/>
              <a:t>www.kaggle.com/competitions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4. KDnuggets </a:t>
            </a:r>
            <a:r>
              <a:rPr lang="ko-KR" altLang="en-US" smtClean="0">
                <a:solidFill>
                  <a:srgbClr val="0070C0"/>
                </a:solidFill>
              </a:rPr>
              <a:t>데이터셋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	- </a:t>
            </a:r>
            <a:r>
              <a:rPr lang="ko-KR" altLang="en-US" b="0" smtClean="0"/>
              <a:t>공개 데이터셋 목록</a:t>
            </a:r>
            <a:r>
              <a:rPr lang="en-US" altLang="ko-KR" b="0" smtClean="0"/>
              <a:t> 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	</a:t>
            </a:r>
            <a:r>
              <a:rPr lang="en-US" altLang="ko-KR" b="0" smtClean="0"/>
              <a:t>http</a:t>
            </a:r>
            <a:r>
              <a:rPr lang="en-US" altLang="ko-KR" b="0"/>
              <a:t>://www.kdnuggets.com/datasets/index.html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5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99157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smtClean="0"/>
              <a:t>귀신아 이기자</a:t>
            </a:r>
            <a:r>
              <a:rPr lang="en-US" altLang="ko-KR" sz="1800" b="1" dirty="0" smtClean="0"/>
              <a:t>!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I. </a:t>
            </a:r>
            <a:r>
              <a:rPr lang="ko-KR" altLang="en-US" sz="3000" smtClean="0">
                <a:solidFill>
                  <a:srgbClr val="FFFFFF"/>
                </a:solidFill>
              </a:rPr>
              <a:t>알파고와 이세돌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381954" name="Picture 2" descr="http://image.kmib.co.kr/online_image/2016/0311/201603110004_61120010436487_2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780" y="2857496"/>
            <a:ext cx="4998286" cy="2786082"/>
          </a:xfrm>
          <a:prstGeom prst="rect">
            <a:avLst/>
          </a:prstGeom>
          <a:noFill/>
        </p:spPr>
      </p:pic>
      <p:pic>
        <p:nvPicPr>
          <p:cNvPr id="381956" name="Picture 4" descr="http://img.sbs.co.kr/newimg/news/20160309/200921555_700.jp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67379" y="2857496"/>
            <a:ext cx="3709603" cy="2786082"/>
          </a:xfrm>
          <a:prstGeom prst="rect">
            <a:avLst/>
          </a:prstGeom>
          <a:noFill/>
        </p:spPr>
      </p:pic>
      <p:sp>
        <p:nvSpPr>
          <p:cNvPr id="5" name="구름 모양 설명선 4"/>
          <p:cNvSpPr/>
          <p:nvPr/>
        </p:nvSpPr>
        <p:spPr>
          <a:xfrm>
            <a:off x="3809992" y="1000108"/>
            <a:ext cx="3500462" cy="1571636"/>
          </a:xfrm>
          <a:prstGeom prst="cloudCallout">
            <a:avLst>
              <a:gd name="adj1" fmla="val 50827"/>
              <a:gd name="adj2" fmla="val 9473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z="1600" dirty="0" err="1" smtClean="0"/>
              <a:t>ㅋㅋㅋ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드뎌</a:t>
            </a:r>
            <a:r>
              <a:rPr lang="ko-KR" altLang="en-US" sz="1600" dirty="0" smtClean="0"/>
              <a:t> 공부 끝</a:t>
            </a:r>
            <a:r>
              <a:rPr lang="en-US" altLang="ko-KR" sz="1600" dirty="0" smtClean="0"/>
              <a:t>…..</a:t>
            </a:r>
          </a:p>
          <a:p>
            <a:pPr algn="ctr">
              <a:buNone/>
            </a:pPr>
            <a:r>
              <a:rPr lang="ko-KR" altLang="en-US" sz="1600" dirty="0" smtClean="0"/>
              <a:t>하지만 나의 상대는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54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ko-KR" smtClean="0">
                <a:solidFill>
                  <a:srgbClr val="000000"/>
                </a:solidFill>
              </a:rPr>
              <a:t>Spark Examles </a:t>
            </a:r>
            <a:r>
              <a:rPr lang="ko-KR" altLang="en-US" smtClean="0">
                <a:solidFill>
                  <a:srgbClr val="000000"/>
                </a:solidFill>
              </a:rPr>
              <a:t>데이터 셋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</a:t>
            </a:r>
            <a:r>
              <a:rPr lang="ko-KR" altLang="en-US" smtClean="0">
                <a:solidFill>
                  <a:srgbClr val="0070C0"/>
                </a:solidFill>
              </a:rPr>
              <a:t>위치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/>
              <a:t>	$</a:t>
            </a:r>
            <a:r>
              <a:rPr lang="en-US" altLang="ko-KR" b="0" smtClean="0"/>
              <a:t>SPARK_HOME/data/mllib/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파일 목록</a:t>
            </a:r>
            <a:r>
              <a:rPr lang="en-US" altLang="ko-KR" smtClean="0">
                <a:solidFill>
                  <a:srgbClr val="0070C0"/>
                </a:solidFill>
              </a:rPr>
              <a:t>( Line </a:t>
            </a:r>
            <a:r>
              <a:rPr lang="ko-KR" altLang="en-US" smtClean="0">
                <a:solidFill>
                  <a:srgbClr val="0070C0"/>
                </a:solidFill>
              </a:rPr>
              <a:t>개수</a:t>
            </a:r>
            <a:r>
              <a:rPr lang="en-US" altLang="ko-KR" smtClean="0">
                <a:solidFill>
                  <a:srgbClr val="0070C0"/>
                </a:solidFill>
              </a:rPr>
              <a:t>, Word </a:t>
            </a:r>
            <a:r>
              <a:rPr lang="ko-KR" altLang="en-US" smtClean="0">
                <a:solidFill>
                  <a:srgbClr val="0070C0"/>
                </a:solidFill>
              </a:rPr>
              <a:t>개수</a:t>
            </a:r>
            <a:r>
              <a:rPr lang="en-US" altLang="ko-KR" smtClean="0">
                <a:solidFill>
                  <a:srgbClr val="0070C0"/>
                </a:solidFill>
              </a:rPr>
              <a:t>, File Size )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 smtClean="0"/>
              <a:t>   2000    </a:t>
            </a:r>
            <a:r>
              <a:rPr lang="en-US" altLang="ko-KR" sz="1100" b="0"/>
              <a:t>4000   63973 </a:t>
            </a:r>
            <a:r>
              <a:rPr lang="en-US" altLang="ko-KR" sz="1100" b="0" smtClean="0"/>
              <a:t>	gmm_data.txt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 6      18      72 </a:t>
            </a:r>
            <a:r>
              <a:rPr lang="en-US" altLang="ko-KR" sz="1100" b="0" smtClean="0"/>
              <a:t>	kmeans_data.txt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1000   11000  197105 </a:t>
            </a:r>
            <a:r>
              <a:rPr lang="en-US" altLang="ko-KR" sz="1100" b="0" smtClean="0"/>
              <a:t>	lr_data.txt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 6      12      24 </a:t>
            </a:r>
            <a:r>
              <a:rPr lang="en-US" altLang="ko-KR" sz="1100" b="0" smtClean="0"/>
              <a:t>	pagerank_data.txt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19      57     164 </a:t>
            </a:r>
            <a:r>
              <a:rPr lang="en-US" altLang="ko-KR" sz="1100" b="0" smtClean="0"/>
              <a:t>	pic_data.txt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100   13610  104736 </a:t>
            </a:r>
            <a:r>
              <a:rPr lang="en-US" altLang="ko-KR" sz="1100" b="0" smtClean="0"/>
              <a:t>	sample_binary_classification_data.txt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 6      34      68 </a:t>
            </a:r>
            <a:r>
              <a:rPr lang="en-US" altLang="ko-KR" sz="1100" b="0" smtClean="0"/>
              <a:t>	sample_fpgrowth.txt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99     100    1598 </a:t>
            </a:r>
            <a:r>
              <a:rPr lang="en-US" altLang="ko-KR" sz="1100" b="0" smtClean="0"/>
              <a:t>	sample_isotonic_regression_data.txt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12     132     264 </a:t>
            </a:r>
            <a:r>
              <a:rPr lang="en-US" altLang="ko-KR" sz="1100" b="0" smtClean="0"/>
              <a:t>	sample_lda_data.txt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100   13610  104736 </a:t>
            </a:r>
            <a:r>
              <a:rPr lang="en-US" altLang="ko-KR" sz="1100" b="0" smtClean="0"/>
              <a:t>	sample_libsvm_data.txt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501    5511  119069 </a:t>
            </a:r>
            <a:r>
              <a:rPr lang="en-US" altLang="ko-KR" sz="1100" b="0" smtClean="0"/>
              <a:t>	sample_linear_regression_data.txt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1501    1501   14351 </a:t>
            </a:r>
            <a:r>
              <a:rPr lang="en-US" altLang="ko-KR" sz="1100" b="0" smtClean="0"/>
              <a:t>	sample_movielens_data.txt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150     737    6953 </a:t>
            </a:r>
            <a:r>
              <a:rPr lang="en-US" altLang="ko-KR" sz="1100" b="0" smtClean="0"/>
              <a:t>	sample_multiclass_classification_data.txt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11      36      95 </a:t>
            </a:r>
            <a:r>
              <a:rPr lang="en-US" altLang="ko-KR" sz="1100" b="0" smtClean="0"/>
              <a:t>	sample_naive_bayes_data.txt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322    5474   39474 </a:t>
            </a:r>
            <a:r>
              <a:rPr lang="en-US" altLang="ko-KR" sz="1100" b="0" smtClean="0"/>
              <a:t>	sample_svm_data.txt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569     569  115476 </a:t>
            </a:r>
            <a:r>
              <a:rPr lang="en-US" altLang="ko-KR" sz="1100" b="0" smtClean="0"/>
              <a:t>	sample_tree_data.csv</a:t>
            </a:r>
            <a:r>
              <a:rPr lang="it-IT" altLang="ko-KR" sz="1100" b="0"/>
              <a:t> </a:t>
            </a:r>
            <a:endParaRPr lang="it-IT" altLang="ko-KR" sz="1100" b="0" smtClean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it-IT" altLang="ko-KR" sz="1100" b="0" smtClean="0"/>
              <a:t>   1000   2000  42060 	lr-data/random.data</a:t>
            </a:r>
            <a:endParaRPr lang="it-IT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it-IT" altLang="ko-KR" sz="1100" b="0"/>
              <a:t>  </a:t>
            </a:r>
            <a:r>
              <a:rPr lang="it-IT" altLang="ko-KR" sz="1100" b="0" smtClean="0"/>
              <a:t>   67     536   </a:t>
            </a:r>
            <a:r>
              <a:rPr lang="it-IT" altLang="ko-KR" sz="1100" b="0"/>
              <a:t>10395 </a:t>
            </a:r>
            <a:r>
              <a:rPr lang="it-IT" altLang="ko-KR" sz="1100" b="0" smtClean="0"/>
              <a:t>	ridge-data/lpsa.data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85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로딩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</a:t>
            </a:r>
            <a:r>
              <a:rPr lang="ko-KR" altLang="en-US" smtClean="0">
                <a:solidFill>
                  <a:srgbClr val="0070C0"/>
                </a:solidFill>
              </a:rPr>
              <a:t>데이터 소스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	- </a:t>
            </a:r>
            <a:r>
              <a:rPr lang="ko-KR" altLang="en-US" b="0" smtClean="0"/>
              <a:t>로컬 파일시스템</a:t>
            </a:r>
            <a:endParaRPr lang="en-US" altLang="ko-KR" b="0" smtClean="0"/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</a:t>
            </a:r>
            <a:r>
              <a:rPr lang="ko-KR" altLang="en-US" b="0" smtClean="0"/>
              <a:t>분산파일시스템 </a:t>
            </a:r>
            <a:r>
              <a:rPr lang="en-US" altLang="ko-KR" b="0" smtClean="0"/>
              <a:t>: HDFS, </a:t>
            </a:r>
            <a:r>
              <a:rPr lang="ko-KR" altLang="en-US" b="0" smtClean="0"/>
              <a:t>아마존 </a:t>
            </a:r>
            <a:r>
              <a:rPr lang="en-US" altLang="ko-KR" b="0" smtClean="0"/>
              <a:t>S3 </a:t>
            </a:r>
            <a:r>
              <a:rPr lang="ko-KR" altLang="en-US" b="0" smtClean="0"/>
              <a:t>등</a:t>
            </a:r>
            <a:endParaRPr lang="en-US" altLang="ko-KR" b="0" smtClean="0"/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RDBMS / NoSQL : Mysql, Oralce, </a:t>
            </a:r>
            <a:r>
              <a:rPr lang="ko-KR" altLang="en-US" b="0" smtClean="0"/>
              <a:t>카산드라</a:t>
            </a:r>
            <a:r>
              <a:rPr lang="en-US" altLang="ko-KR" b="0" smtClean="0"/>
              <a:t>, HBase, ElasticSearch </a:t>
            </a:r>
            <a:r>
              <a:rPr lang="ko-KR" altLang="en-US" b="0" smtClean="0"/>
              <a:t>등 </a:t>
            </a:r>
            <a:r>
              <a:rPr lang="en-US" altLang="ko-KR" b="0" smtClean="0"/>
              <a:t>-&gt; JDBC Driver</a:t>
            </a:r>
            <a:r>
              <a:rPr lang="ko-KR" altLang="en-US" b="0" smtClean="0"/>
              <a:t>로 연결</a:t>
            </a:r>
            <a:endParaRPr lang="en-U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파일 포맷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	- Text File</a:t>
            </a:r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JSON File</a:t>
            </a:r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CSV File( CSV is ",", TSV is "\t" )</a:t>
            </a:r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Key/Value(Hadoop Format) File</a:t>
            </a:r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Object 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76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6661311" cy="5350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로딩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3. Text File </a:t>
            </a:r>
            <a:r>
              <a:rPr lang="ko-KR" altLang="en-US" smtClean="0">
                <a:solidFill>
                  <a:srgbClr val="0070C0"/>
                </a:solidFill>
              </a:rPr>
              <a:t>불러오기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val </a:t>
            </a:r>
            <a:r>
              <a:rPr lang="en-US" altLang="ko-KR" b="0"/>
              <a:t>data = sc.textFile("file:///data/spark-1.6.0/data/mllib/pic_data.txt</a:t>
            </a:r>
            <a:r>
              <a:rPr lang="en-US" altLang="ko-KR" b="0" smtClean="0"/>
              <a:t>")</a:t>
            </a:r>
          </a:p>
          <a:p>
            <a:pPr marL="0" indent="0">
              <a:buNone/>
            </a:pPr>
            <a:r>
              <a:rPr lang="en-US" altLang="ko-KR" b="0" smtClean="0"/>
              <a:t>println(data.take(3).</a:t>
            </a:r>
            <a:r>
              <a:rPr lang="en-US" altLang="ko-KR" b="0"/>
              <a:t>mkString("\n</a:t>
            </a:r>
            <a:r>
              <a:rPr lang="en-US" altLang="ko-KR" b="0" smtClean="0"/>
              <a:t>"))</a:t>
            </a:r>
          </a:p>
          <a:p>
            <a:pPr marL="0" indent="0">
              <a:buNone/>
            </a:pPr>
            <a:r>
              <a:rPr lang="en-US" altLang="ko-KR" b="0" smtClean="0"/>
              <a:t>data.first()</a:t>
            </a:r>
          </a:p>
          <a:p>
            <a:pPr marL="0" indent="0">
              <a:buNone/>
            </a:pPr>
            <a:r>
              <a:rPr lang="en-US" altLang="ko-KR" b="0" smtClean="0"/>
              <a:t>data.count</a:t>
            </a:r>
            <a:r>
              <a:rPr lang="en-US" altLang="ko-KR" b="0"/>
              <a:t>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4. </a:t>
            </a:r>
            <a:r>
              <a:rPr lang="ko-KR" altLang="en-US" smtClean="0">
                <a:solidFill>
                  <a:srgbClr val="0070C0"/>
                </a:solidFill>
              </a:rPr>
              <a:t>컬럼 분리</a:t>
            </a:r>
            <a:r>
              <a:rPr lang="en-US" altLang="ko-KR" smtClean="0">
                <a:solidFill>
                  <a:srgbClr val="0070C0"/>
                </a:solidFill>
              </a:rPr>
              <a:t>( BackSpace, CSV, TSV )</a:t>
            </a:r>
          </a:p>
          <a:p>
            <a:pPr marL="0" indent="0">
              <a:buNone/>
            </a:pPr>
            <a:r>
              <a:rPr lang="en-US" altLang="ko-KR" sz="1100" b="0"/>
              <a:t>val initData = data.map { line =&gt;</a:t>
            </a:r>
          </a:p>
          <a:p>
            <a:pPr marL="0" indent="0">
              <a:buNone/>
            </a:pPr>
            <a:r>
              <a:rPr lang="en-US" altLang="ko-KR" sz="1100" b="0"/>
              <a:t>  val values = line.split(' ')map(_.toDouble)</a:t>
            </a:r>
          </a:p>
          <a:p>
            <a:pPr marL="0" indent="0">
              <a:buNone/>
            </a:pPr>
            <a:r>
              <a:rPr lang="en-US" altLang="ko-KR" sz="1100" b="0"/>
              <a:t>  Vectors.dense(values.init)</a:t>
            </a:r>
          </a:p>
          <a:p>
            <a:pPr marL="0" indent="0">
              <a:buNone/>
            </a:pPr>
            <a:r>
              <a:rPr lang="en-US" altLang="ko-KR" sz="1100" b="0"/>
              <a:t>}</a:t>
            </a:r>
          </a:p>
          <a:p>
            <a:pPr marL="0" indent="0">
              <a:buNone/>
            </a:pPr>
            <a:r>
              <a:rPr lang="en-US" altLang="ko-KR" sz="1100" b="0"/>
              <a:t>println(initData.take(3).mkString("\n"))</a:t>
            </a:r>
          </a:p>
          <a:p>
            <a:pPr marL="0" indent="0">
              <a:buNone/>
            </a:pPr>
            <a:endParaRPr lang="en-US" altLang="ko-KR" sz="1100" b="0"/>
          </a:p>
          <a:p>
            <a:pPr marL="0" indent="0">
              <a:buNone/>
            </a:pPr>
            <a:r>
              <a:rPr lang="en-US" altLang="ko-KR" sz="1100" b="0"/>
              <a:t>val lastData = data.map { line =&gt;</a:t>
            </a:r>
          </a:p>
          <a:p>
            <a:pPr marL="0" indent="0">
              <a:buNone/>
            </a:pPr>
            <a:r>
              <a:rPr lang="en-US" altLang="ko-KR" sz="1100" b="0"/>
              <a:t>  val values = line.split(' ')map(_.toDouble)</a:t>
            </a:r>
          </a:p>
          <a:p>
            <a:pPr marL="0" indent="0">
              <a:buNone/>
            </a:pPr>
            <a:r>
              <a:rPr lang="en-US" altLang="ko-KR" sz="1100" b="0"/>
              <a:t>  Vectors.dense(values.last)</a:t>
            </a:r>
          </a:p>
          <a:p>
            <a:pPr marL="0" indent="0">
              <a:buNone/>
            </a:pPr>
            <a:r>
              <a:rPr lang="en-US" altLang="ko-KR" sz="1100" b="0"/>
              <a:t>}</a:t>
            </a:r>
          </a:p>
          <a:p>
            <a:pPr marL="0" indent="0">
              <a:buNone/>
            </a:pPr>
            <a:r>
              <a:rPr lang="en-US" altLang="ko-KR" sz="1100" b="0"/>
              <a:t>println(lastData.take(3).mkString("\n</a:t>
            </a:r>
            <a:r>
              <a:rPr lang="en-US" altLang="ko-KR" sz="1100" b="0" smtClean="0"/>
              <a:t>"))</a:t>
            </a:r>
            <a:endParaRPr lang="en-US" altLang="ko-KR" sz="1100" b="0"/>
          </a:p>
        </p:txBody>
      </p:sp>
      <p:sp>
        <p:nvSpPr>
          <p:cNvPr id="2" name="직사각형 1"/>
          <p:cNvSpPr/>
          <p:nvPr/>
        </p:nvSpPr>
        <p:spPr>
          <a:xfrm>
            <a:off x="5781092" y="3609020"/>
            <a:ext cx="3528392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100" b="0" smtClean="0"/>
              <a:t>val </a:t>
            </a:r>
            <a:r>
              <a:rPr lang="en-US" altLang="ko-KR" sz="1100" b="0"/>
              <a:t>firstData = data.map { line =&gt;</a:t>
            </a:r>
          </a:p>
          <a:p>
            <a:pPr marL="0" indent="0">
              <a:buNone/>
            </a:pPr>
            <a:r>
              <a:rPr lang="en-US" altLang="ko-KR" sz="1100" b="0"/>
              <a:t>  val values = line.split(' ')map(_.toDouble)</a:t>
            </a:r>
          </a:p>
          <a:p>
            <a:pPr marL="0" indent="0">
              <a:buNone/>
            </a:pPr>
            <a:r>
              <a:rPr lang="en-US" altLang="ko-KR" sz="1100" b="0"/>
              <a:t>  Vectors.dense(values(0))</a:t>
            </a:r>
          </a:p>
          <a:p>
            <a:pPr marL="0" indent="0">
              <a:buNone/>
            </a:pPr>
            <a:r>
              <a:rPr lang="en-US" altLang="ko-KR" sz="1100" b="0"/>
              <a:t>}</a:t>
            </a:r>
          </a:p>
          <a:p>
            <a:pPr marL="0" indent="0">
              <a:buNone/>
            </a:pPr>
            <a:r>
              <a:rPr lang="en-US" altLang="ko-KR" sz="1100" b="0"/>
              <a:t>println(firstData.take(3).mkString("\n"))</a:t>
            </a:r>
          </a:p>
          <a:p>
            <a:pPr marL="0" indent="0">
              <a:buNone/>
            </a:pPr>
            <a:endParaRPr lang="en-US" altLang="ko-KR" sz="1100" b="0"/>
          </a:p>
          <a:p>
            <a:pPr marL="0" indent="0">
              <a:buNone/>
            </a:pPr>
            <a:r>
              <a:rPr lang="en-US" altLang="ko-KR" sz="1100" b="0"/>
              <a:t>val tailData = data.map { line =&gt;</a:t>
            </a:r>
          </a:p>
          <a:p>
            <a:pPr marL="0" indent="0">
              <a:buNone/>
            </a:pPr>
            <a:r>
              <a:rPr lang="en-US" altLang="ko-KR" sz="1100" b="0"/>
              <a:t>  val values = line.split(' ')map(_.toDouble)</a:t>
            </a:r>
          </a:p>
          <a:p>
            <a:pPr marL="0" indent="0">
              <a:buNone/>
            </a:pPr>
            <a:r>
              <a:rPr lang="en-US" altLang="ko-KR" sz="1100" b="0"/>
              <a:t>  Vectors.dense(values.tail)</a:t>
            </a:r>
          </a:p>
          <a:p>
            <a:pPr marL="0" indent="0">
              <a:buNone/>
            </a:pPr>
            <a:r>
              <a:rPr lang="en-US" altLang="ko-KR" sz="1100" b="0"/>
              <a:t>}</a:t>
            </a:r>
          </a:p>
          <a:p>
            <a:pPr marL="0" indent="0">
              <a:buNone/>
            </a:pPr>
            <a:r>
              <a:rPr lang="en-US" altLang="ko-KR" sz="1100" b="0"/>
              <a:t>println(tailData.take(3).mkString("\n"))</a:t>
            </a:r>
          </a:p>
        </p:txBody>
      </p:sp>
    </p:spTree>
    <p:extLst>
      <p:ext uri="{BB962C8B-B14F-4D97-AF65-F5344CB8AC3E}">
        <p14:creationId xmlns:p14="http://schemas.microsoft.com/office/powerpoint/2010/main" val="191299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01571" cy="518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탐색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RDD </a:t>
            </a:r>
            <a:r>
              <a:rPr lang="ko-KR" altLang="en-US" smtClean="0">
                <a:solidFill>
                  <a:srgbClr val="0070C0"/>
                </a:solidFill>
              </a:rPr>
              <a:t>기초 통계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chemeClr val="tx2"/>
                </a:solidFill>
              </a:rPr>
              <a:t>val second = data.map { line =&gt;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tx2"/>
                </a:solidFill>
              </a:rPr>
              <a:t>     |   val values = line.split(' ').map(_.toDouble)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tx2"/>
                </a:solidFill>
              </a:rPr>
              <a:t>     |   (values(1))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tx2"/>
                </a:solidFill>
              </a:rPr>
              <a:t>     | }</a:t>
            </a:r>
          </a:p>
          <a:p>
            <a:pPr marL="0" indent="0">
              <a:buNone/>
            </a:pPr>
            <a:r>
              <a:rPr lang="en-US" altLang="ko-KR" b="0"/>
              <a:t>second: org.apache.spark.rdd.RDD[Double] = MapPartitionsRDD[23] at map at &lt;console&gt;:36</a:t>
            </a:r>
          </a:p>
          <a:p>
            <a:pPr marL="0" indent="0">
              <a:buNone/>
            </a:pPr>
            <a:endParaRPr lang="en-US" altLang="ko-KR" b="0" smtClean="0"/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chemeClr val="tx2"/>
                </a:solidFill>
              </a:rPr>
              <a:t>println(second.collect().mkString("\n"))</a:t>
            </a:r>
          </a:p>
          <a:p>
            <a:pPr marL="0" indent="0">
              <a:buNone/>
            </a:pPr>
            <a:r>
              <a:rPr lang="en-US" altLang="ko-KR" b="0"/>
              <a:t>1.0</a:t>
            </a:r>
          </a:p>
          <a:p>
            <a:pPr marL="0" indent="0">
              <a:buNone/>
            </a:pPr>
            <a:r>
              <a:rPr lang="en-US" altLang="ko-KR" b="0" smtClean="0"/>
              <a:t>2.0 ...</a:t>
            </a:r>
            <a:endParaRPr lang="en-US" altLang="ko-KR" b="0"/>
          </a:p>
          <a:p>
            <a:pPr marL="0" indent="0">
              <a:buNone/>
            </a:pPr>
            <a:endParaRPr lang="en-US" altLang="ko-KR" b="0"/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>
                <a:solidFill>
                  <a:schemeClr val="tx2"/>
                </a:solidFill>
              </a:rPr>
              <a:t>second.stats</a:t>
            </a:r>
          </a:p>
          <a:p>
            <a:pPr marL="0" indent="0">
              <a:buNone/>
            </a:pPr>
            <a:r>
              <a:rPr lang="en-US" altLang="ko-KR" b="0"/>
              <a:t>res42: org.apache.spark.util.StatCounter = </a:t>
            </a:r>
            <a:endParaRPr lang="en-US" altLang="ko-KR" b="0" smtClean="0"/>
          </a:p>
          <a:p>
            <a:pPr marL="0" indent="0">
              <a:buNone/>
            </a:pP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count: 19, mean: 7.526316, stdev: 4.649487, max: 15.000000, min: 1.000000)</a:t>
            </a:r>
          </a:p>
        </p:txBody>
      </p:sp>
    </p:spTree>
    <p:extLst>
      <p:ext uri="{BB962C8B-B14F-4D97-AF65-F5344CB8AC3E}">
        <p14:creationId xmlns:p14="http://schemas.microsoft.com/office/powerpoint/2010/main" val="34985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01571" cy="530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탐색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en-US" altLang="ko-KR">
                <a:solidFill>
                  <a:srgbClr val="0070C0"/>
                </a:solidFill>
              </a:rPr>
              <a:t>RDD[Vector] </a:t>
            </a:r>
            <a:r>
              <a:rPr lang="ko-KR" altLang="en-US" smtClean="0">
                <a:solidFill>
                  <a:srgbClr val="0070C0"/>
                </a:solidFill>
              </a:rPr>
              <a:t>기초 통계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val features = data.map { line =&gt;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3366FF"/>
                </a:solidFill>
              </a:rPr>
              <a:t>     |   val values = line.split(' ').map(_.toDouble)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3366FF"/>
                </a:solidFill>
              </a:rPr>
              <a:t>     |   Vectors.dense(values)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3366FF"/>
                </a:solidFill>
              </a:rPr>
              <a:t>     | }</a:t>
            </a:r>
          </a:p>
          <a:p>
            <a:pPr marL="0" indent="0">
              <a:buNone/>
            </a:pPr>
            <a:r>
              <a:rPr lang="en-US" altLang="ko-KR" sz="1100" b="0"/>
              <a:t>features: org.apache.spark.rdd.RDD[org.apache.spark.mllib.linalg.Vector] = MapPartitionsRDD[30] at map at &lt;console&gt;:41</a:t>
            </a:r>
          </a:p>
          <a:p>
            <a:pPr marL="0" indent="0">
              <a:buNone/>
            </a:pPr>
            <a:r>
              <a:rPr lang="en-US" altLang="ko-KR" sz="1100" b="0" smtClean="0"/>
              <a:t>scala&gt; </a:t>
            </a:r>
            <a:r>
              <a:rPr lang="en-US" altLang="ko-KR" sz="1100" smtClean="0">
                <a:solidFill>
                  <a:srgbClr val="3366FF"/>
                </a:solidFill>
              </a:rPr>
              <a:t>println(features.take(3).mkString("\n"))</a:t>
            </a:r>
          </a:p>
          <a:p>
            <a:pPr marL="0" indent="0">
              <a:buNone/>
            </a:pPr>
            <a:r>
              <a:rPr lang="en-US" altLang="ko-KR" sz="1100" b="0" smtClean="0"/>
              <a:t>[0.0,1.0,1.0]</a:t>
            </a:r>
          </a:p>
          <a:p>
            <a:pPr marL="0" indent="0">
              <a:buNone/>
            </a:pPr>
            <a:r>
              <a:rPr lang="en-US" altLang="ko-KR" sz="1100" b="0" smtClean="0"/>
              <a:t>[0.0,2.0,1.0]</a:t>
            </a:r>
          </a:p>
          <a:p>
            <a:pPr marL="0" indent="0">
              <a:buNone/>
            </a:pPr>
            <a:r>
              <a:rPr lang="en-US" altLang="ko-KR" sz="1100" b="0" smtClean="0"/>
              <a:t>[0.0,3.0,1.0]</a:t>
            </a: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import org.apache.spark.mllib.stat.{MultivariateStatisticalSummary, Statistics}</a:t>
            </a: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val summary: MultivariateStatisticalSummary = Statistics.colStats(features)</a:t>
            </a: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summary.mean </a:t>
            </a:r>
          </a:p>
          <a:p>
            <a:pPr marL="0" indent="0">
              <a:buNone/>
            </a:pPr>
            <a:r>
              <a:rPr lang="en-US" altLang="ko-KR" sz="1100" b="0"/>
              <a:t>res56: org.apache.spark.mllib.linalg.Vector = </a:t>
            </a:r>
            <a:r>
              <a:rPr lang="en-US" altLang="ko-KR" sz="1100">
                <a:solidFill>
                  <a:srgbClr val="C00000"/>
                </a:solidFill>
              </a:rPr>
              <a:t>[5.789473684210526</a:t>
            </a:r>
            <a:r>
              <a:rPr lang="en-US" altLang="ko-KR" sz="1100" smtClean="0">
                <a:solidFill>
                  <a:srgbClr val="C00000"/>
                </a:solidFill>
              </a:rPr>
              <a:t>,	7.526315789473685,	0.9526315789473684</a:t>
            </a:r>
            <a:r>
              <a:rPr lang="en-US" altLang="ko-KR" sz="1100">
                <a:solidFill>
                  <a:srgbClr val="C0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summary.variance</a:t>
            </a:r>
          </a:p>
          <a:p>
            <a:pPr marL="0" indent="0">
              <a:buNone/>
            </a:pPr>
            <a:r>
              <a:rPr lang="en-US" altLang="ko-KR" sz="1100" b="0"/>
              <a:t>res57: org.apache.spark.mllib.linalg.Vector = </a:t>
            </a:r>
            <a:r>
              <a:rPr lang="en-US" altLang="ko-KR" sz="1100">
                <a:solidFill>
                  <a:srgbClr val="C00000"/>
                </a:solidFill>
              </a:rPr>
              <a:t>[21.953216374269005</a:t>
            </a:r>
            <a:r>
              <a:rPr lang="en-US" altLang="ko-KR" sz="1100" smtClean="0">
                <a:solidFill>
                  <a:srgbClr val="C00000"/>
                </a:solidFill>
              </a:rPr>
              <a:t>,	22.8187134502924,	0.04263157894736842</a:t>
            </a:r>
            <a:r>
              <a:rPr lang="en-US" altLang="ko-KR" sz="1100">
                <a:solidFill>
                  <a:srgbClr val="C0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summary.numNonzeros</a:t>
            </a:r>
          </a:p>
          <a:p>
            <a:pPr marL="0" indent="0">
              <a:buNone/>
            </a:pPr>
            <a:r>
              <a:rPr lang="en-US" altLang="ko-KR" sz="1100" b="0"/>
              <a:t>res58: org.apache.spark.mllib.linalg.Vector = </a:t>
            </a:r>
            <a:r>
              <a:rPr lang="en-US" altLang="ko-KR" sz="1100">
                <a:solidFill>
                  <a:srgbClr val="C00000"/>
                </a:solidFill>
              </a:rPr>
              <a:t>[16.0</a:t>
            </a:r>
            <a:r>
              <a:rPr lang="en-US" altLang="ko-KR" sz="1100" smtClean="0">
                <a:solidFill>
                  <a:srgbClr val="C00000"/>
                </a:solidFill>
              </a:rPr>
              <a:t>,	19.0,	19.0</a:t>
            </a:r>
            <a:r>
              <a:rPr lang="en-US" altLang="ko-KR" sz="1100">
                <a:solidFill>
                  <a:srgbClr val="C00000"/>
                </a:solidFill>
              </a:rPr>
              <a:t>]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464496" y="1342930"/>
            <a:ext cx="4953000" cy="14588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buNone/>
            </a:pPr>
            <a:r>
              <a:rPr lang="en-US" altLang="ko-KR">
                <a:solidFill>
                  <a:srgbClr val="C00000"/>
                </a:solidFill>
              </a:rPr>
              <a:t># </a:t>
            </a:r>
            <a:r>
              <a:rPr lang="en-US" altLang="ko-KR" smtClean="0">
                <a:solidFill>
                  <a:srgbClr val="C00000"/>
                </a:solidFill>
              </a:rPr>
              <a:t>MultivariateStatisticalSummary </a:t>
            </a:r>
            <a:r>
              <a:rPr lang="ko-KR" altLang="en-US" smtClean="0">
                <a:solidFill>
                  <a:srgbClr val="C00000"/>
                </a:solidFill>
              </a:rPr>
              <a:t>메소드 목록</a:t>
            </a:r>
            <a:endParaRPr lang="en-US" altLang="ko-KR" smtClean="0">
              <a:solidFill>
                <a:srgbClr val="C00000"/>
              </a:solidFill>
            </a:endParaRPr>
          </a:p>
          <a:p>
            <a:pPr algn="ctr">
              <a:buNone/>
            </a:pPr>
            <a:r>
              <a:rPr lang="en-US" altLang="ko-KR" sz="1200" smtClean="0"/>
              <a:t>asInstanceOf   </a:t>
            </a:r>
            <a:r>
              <a:rPr lang="en-US" altLang="ko-KR" sz="1200"/>
              <a:t>count          isInstanceOf   </a:t>
            </a:r>
            <a:endParaRPr lang="en-US" altLang="ko-KR" sz="1200" smtClean="0"/>
          </a:p>
          <a:p>
            <a:pPr algn="ctr">
              <a:buNone/>
            </a:pPr>
            <a:r>
              <a:rPr lang="en-US" altLang="ko-KR" sz="1200" smtClean="0"/>
              <a:t>max            </a:t>
            </a:r>
            <a:r>
              <a:rPr lang="en-US" altLang="ko-KR" sz="1200"/>
              <a:t>mean           min            </a:t>
            </a:r>
            <a:endParaRPr lang="en-US" altLang="ko-KR" sz="1200" smtClean="0"/>
          </a:p>
          <a:p>
            <a:pPr algn="ctr">
              <a:buNone/>
            </a:pPr>
            <a:r>
              <a:rPr lang="en-US" altLang="ko-KR" sz="1200" smtClean="0"/>
              <a:t>normL1         normL2         </a:t>
            </a:r>
          </a:p>
          <a:p>
            <a:pPr algn="ctr">
              <a:buNone/>
            </a:pPr>
            <a:r>
              <a:rPr lang="en-US" altLang="ko-KR" sz="1200" smtClean="0"/>
              <a:t>numNonzeros    </a:t>
            </a:r>
            <a:r>
              <a:rPr lang="en-US" altLang="ko-KR" sz="1200"/>
              <a:t>toString       variance       </a:t>
            </a:r>
          </a:p>
        </p:txBody>
      </p:sp>
    </p:spTree>
    <p:extLst>
      <p:ext uri="{BB962C8B-B14F-4D97-AF65-F5344CB8AC3E}">
        <p14:creationId xmlns:p14="http://schemas.microsoft.com/office/powerpoint/2010/main" val="10346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01571" cy="266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탐색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3. RDD[Vector] </a:t>
            </a:r>
            <a:r>
              <a:rPr lang="en-US" altLang="ko-KR" smtClean="0">
                <a:solidFill>
                  <a:srgbClr val="0070C0"/>
                </a:solidFill>
              </a:rPr>
              <a:t>Correlations 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 smtClean="0">
                <a:solidFill>
                  <a:schemeClr val="tx2"/>
                </a:solidFill>
              </a:rPr>
              <a:t>val </a:t>
            </a:r>
            <a:r>
              <a:rPr lang="en-US" altLang="ko-KR">
                <a:solidFill>
                  <a:schemeClr val="tx2"/>
                </a:solidFill>
              </a:rPr>
              <a:t>correlMatrix: Matrix = Statistics.corr(features, "pearson")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chemeClr val="tx2"/>
                </a:solidFill>
              </a:rPr>
              <a:t>                                                                       </a:t>
            </a:r>
            <a:endParaRPr lang="en-US" altLang="ko-KR">
              <a:solidFill>
                <a:schemeClr val="tx2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correlMatrix: org.apache.spark.mllib.linalg.Matrix =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C00000"/>
                </a:solidFill>
              </a:rPr>
              <a:t>1.0                  </a:t>
            </a:r>
            <a:r>
              <a:rPr lang="en-US" altLang="ko-KR" smtClean="0">
                <a:solidFill>
                  <a:srgbClr val="C00000"/>
                </a:solidFill>
              </a:rPr>
              <a:t>		0.8814343025316858  	0.14417085866598092  </a:t>
            </a:r>
            <a:endParaRPr lang="en-US" altLang="ko-KR">
              <a:solidFill>
                <a:srgbClr val="C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C00000"/>
                </a:solidFill>
              </a:rPr>
              <a:t>0.8814343025316858   </a:t>
            </a:r>
            <a:r>
              <a:rPr lang="en-US" altLang="ko-KR" smtClean="0">
                <a:solidFill>
                  <a:srgbClr val="C00000"/>
                </a:solidFill>
              </a:rPr>
              <a:t>	1.0                 		0.1787639407161585   </a:t>
            </a:r>
            <a:endParaRPr lang="en-US" altLang="ko-KR">
              <a:solidFill>
                <a:srgbClr val="C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C00000"/>
                </a:solidFill>
              </a:rPr>
              <a:t>0.14417085866598092  </a:t>
            </a:r>
            <a:r>
              <a:rPr lang="en-US" altLang="ko-KR" smtClean="0">
                <a:solidFill>
                  <a:srgbClr val="C00000"/>
                </a:solidFill>
              </a:rPr>
              <a:t>	0.1787639407161585  	1.0        </a:t>
            </a:r>
            <a:endParaRPr lang="en-US" altLang="ko-KR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6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01571" cy="54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변환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</a:t>
            </a:r>
            <a:r>
              <a:rPr lang="ko-KR" altLang="en-US" smtClean="0">
                <a:solidFill>
                  <a:srgbClr val="0070C0"/>
                </a:solidFill>
              </a:rPr>
              <a:t>텍스트 변환 </a:t>
            </a:r>
            <a:r>
              <a:rPr lang="en-US" altLang="ko-KR" smtClean="0">
                <a:solidFill>
                  <a:srgbClr val="0070C0"/>
                </a:solidFill>
              </a:rPr>
              <a:t>: TF(Term Frequency)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ko-KR" altLang="en-US" smtClean="0"/>
              <a:t>데이터셋 </a:t>
            </a:r>
            <a:r>
              <a:rPr lang="en-US" altLang="ko-KR" smtClean="0"/>
              <a:t>: http</a:t>
            </a:r>
            <a:r>
              <a:rPr lang="en-US" altLang="ko-KR"/>
              <a:t>://qwone.com/~jason/20Newsgroups</a:t>
            </a:r>
            <a:r>
              <a:rPr lang="en-US" altLang="ko-KR" smtClean="0"/>
              <a:t>/  - 20</a:t>
            </a:r>
            <a:r>
              <a:rPr lang="ko-KR" altLang="en-US" smtClean="0"/>
              <a:t>개의 뉴스 그룹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>
                <a:solidFill>
                  <a:srgbClr val="0070C0"/>
                </a:solidFill>
              </a:rPr>
              <a:t>import </a:t>
            </a:r>
            <a:r>
              <a:rPr lang="en-US" altLang="ko-KR" smtClean="0">
                <a:solidFill>
                  <a:srgbClr val="0070C0"/>
                </a:solidFill>
              </a:rPr>
              <a:t>org.apache.spark.mllib.feature.</a:t>
            </a:r>
            <a:r>
              <a:rPr lang="en-US" altLang="ko-KR" smtClean="0">
                <a:solidFill>
                  <a:srgbClr val="C00000"/>
                </a:solidFill>
              </a:rPr>
              <a:t>HashingTF</a:t>
            </a: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rgbClr val="0070C0"/>
                </a:solidFill>
              </a:rPr>
              <a:t>val data = sc.wholeTextFiles("file:///data/spark-1.6.0/data/train.electronics/*")</a:t>
            </a: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rgbClr val="0070C0"/>
                </a:solidFill>
              </a:rPr>
              <a:t>val text = data.map { case (file, text) =&gt; text }</a:t>
            </a: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rgbClr val="0070C0"/>
                </a:solidFill>
              </a:rPr>
              <a:t>text.count</a:t>
            </a:r>
          </a:p>
          <a:p>
            <a:pPr marL="0" indent="0">
              <a:buNone/>
            </a:pPr>
            <a:r>
              <a:rPr lang="en-US" altLang="ko-KR" b="0" smtClean="0"/>
              <a:t>res3</a:t>
            </a:r>
            <a:r>
              <a:rPr lang="en-US" altLang="ko-KR" b="0"/>
              <a:t>: Long = 591</a:t>
            </a: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rgbClr val="0070C0"/>
                </a:solidFill>
              </a:rPr>
              <a:t>text.first()</a:t>
            </a:r>
          </a:p>
          <a:p>
            <a:pPr marL="0" indent="0">
              <a:buNone/>
            </a:pPr>
            <a:r>
              <a:rPr lang="en-US" altLang="ko-KR" sz="800" b="0"/>
              <a:t>res4: String </a:t>
            </a:r>
            <a:r>
              <a:rPr lang="en-US" altLang="ko-KR" sz="800" b="0" smtClean="0"/>
              <a:t>= "</a:t>
            </a:r>
            <a:r>
              <a:rPr lang="en-US" altLang="ko-KR" sz="800" b="0"/>
              <a:t>From: </a:t>
            </a:r>
            <a:r>
              <a:rPr lang="en-US" altLang="ko-KR" sz="800" b="0" smtClean="0"/>
              <a:t>keith@radio.nl.nuwc.navy.mil ...</a:t>
            </a:r>
            <a:endParaRPr lang="en-US" altLang="ko-KR" sz="800" b="0"/>
          </a:p>
          <a:p>
            <a:pPr marL="0" lvl="0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</a:t>
            </a:r>
            <a:r>
              <a:rPr lang="en-US" altLang="ko-KR">
                <a:solidFill>
                  <a:srgbClr val="0070C0"/>
                </a:solidFill>
              </a:rPr>
              <a:t>val tf = new </a:t>
            </a:r>
            <a:r>
              <a:rPr lang="en-US" altLang="ko-KR">
                <a:solidFill>
                  <a:srgbClr val="C00000"/>
                </a:solidFill>
              </a:rPr>
              <a:t>HashingTF(numFeatures = 10000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  <a:endParaRPr lang="en-US" altLang="ko-KR">
              <a:solidFill>
                <a:srgbClr val="C00000"/>
              </a:solidFill>
            </a:endParaRPr>
          </a:p>
          <a:p>
            <a:pPr marL="0" lvl="0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</a:t>
            </a:r>
            <a:r>
              <a:rPr lang="en-US" altLang="ko-KR">
                <a:solidFill>
                  <a:srgbClr val="0070C0"/>
                </a:solidFill>
              </a:rPr>
              <a:t>val termF = text.map(txt =&gt; tf.transform(txt.split(" ")))</a:t>
            </a:r>
          </a:p>
          <a:p>
            <a:pPr marL="0" lvl="0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</a:t>
            </a:r>
            <a:r>
              <a:rPr lang="en-US" altLang="ko-KR">
                <a:solidFill>
                  <a:srgbClr val="0070C0"/>
                </a:solidFill>
              </a:rPr>
              <a:t>termF.first</a:t>
            </a:r>
            <a:r>
              <a:rPr lang="en-US" altLang="ko-KR" smtClean="0">
                <a:solidFill>
                  <a:srgbClr val="0070C0"/>
                </a:solidFill>
              </a:rPr>
              <a:t>()</a:t>
            </a:r>
          </a:p>
          <a:p>
            <a:pPr marL="0" lvl="0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res5: org.apache.spark.mllib.linalg.Vector = </a:t>
            </a:r>
            <a:r>
              <a:rPr lang="en-US" altLang="ko-KR" sz="1100" b="0">
                <a:solidFill>
                  <a:srgbClr val="000000"/>
                </a:solidFill>
              </a:rPr>
              <a:t>(10000,[0,22,43,45,54,73,145,182,334,434,866,1015,1075,1563,1577,1666,1691,1786,1818,2266,2284,2752,2932,3159,3355,3480,3502,3521,3524,3543,4145,4262,4304,4468,4773,4801,5240,5475,5636,5848,5853,5936,6048,6051,6216,6852,6979,6988,7118,7285,7525,7817,7865,8056,8642,8661,8786,9011,9131,9467,9493,9792],[7.0,1.0,1.0,7.0,2.0,1.0,1.0,1.0,1.0,1.0,1.0,1.0,1.0,1.0,3.0,2.0,1.0,1.0,2.0,1.0,1.0,1.0,1.0,2.0,2.0,1.0,1.0,1.0,1.0,1.0,1.0,1.0,1.0,2.0,1.0,2.0,1.0,1.0,1.0,1.0,1.0,1.0,1.0,2.0,1.0,1.0,1.0,1.0,1.0,1.0,1.0,1.0,1.0,2.0,1.0,1.0,1.0,1.0,1.0,1.0,1.0,1.0</a:t>
            </a:r>
            <a:r>
              <a:rPr lang="en-US" altLang="ko-KR" sz="1100" b="0" smtClean="0">
                <a:solidFill>
                  <a:srgbClr val="000000"/>
                </a:solidFill>
              </a:rPr>
              <a:t>])</a:t>
            </a:r>
            <a:endParaRPr lang="en-US" altLang="ko-KR" sz="900" b="0"/>
          </a:p>
        </p:txBody>
      </p:sp>
    </p:spTree>
    <p:extLst>
      <p:ext uri="{BB962C8B-B14F-4D97-AF65-F5344CB8AC3E}">
        <p14:creationId xmlns:p14="http://schemas.microsoft.com/office/powerpoint/2010/main" val="6029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09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변환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속성값 정량화 </a:t>
            </a:r>
            <a:r>
              <a:rPr lang="en-US" altLang="ko-KR" smtClean="0">
                <a:solidFill>
                  <a:srgbClr val="0070C0"/>
                </a:solidFill>
              </a:rPr>
              <a:t>: StandardScaler</a:t>
            </a: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rgbClr val="0070C0"/>
                </a:solidFill>
              </a:rPr>
              <a:t>import org.apache.spark.mllib.feature.</a:t>
            </a:r>
            <a:r>
              <a:rPr lang="en-US" altLang="ko-KR">
                <a:solidFill>
                  <a:srgbClr val="C00000"/>
                </a:solidFill>
              </a:rPr>
              <a:t>StandardScaler</a:t>
            </a:r>
            <a:endParaRPr lang="en-US" altLang="ko-KR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example = sc.textFile("file:///data/spark-1.6.0/data/mllib/ridge-data/lpsa.data")</a:t>
            </a:r>
          </a:p>
          <a:p>
            <a:pPr marL="0" indent="0">
              <a:buNone/>
            </a:pPr>
            <a:r>
              <a:rPr lang="en-US" altLang="ko-KR" sz="1100" b="0"/>
              <a:t>scala&gt; </a:t>
            </a:r>
            <a:r>
              <a:rPr lang="en-US" altLang="ko-KR" sz="1100" smtClean="0">
                <a:solidFill>
                  <a:srgbClr val="0070C0"/>
                </a:solidFill>
              </a:rPr>
              <a:t>val </a:t>
            </a:r>
            <a:r>
              <a:rPr lang="en-US" altLang="ko-KR" sz="1100">
                <a:solidFill>
                  <a:srgbClr val="0070C0"/>
                </a:solidFill>
              </a:rPr>
              <a:t>data = example.map { line =&gt;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0070C0"/>
                </a:solidFill>
              </a:rPr>
              <a:t>  val parts = line.split(',')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0070C0"/>
                </a:solidFill>
              </a:rPr>
              <a:t>  LabeledPoint(parts(0).toDouble, Vectors.dense(parts(1).split(' ').map(_.toDouble)))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0070C0"/>
                </a:solidFill>
              </a:rPr>
              <a:t>}.cache()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scaler1 = new </a:t>
            </a:r>
            <a:r>
              <a:rPr lang="en-US" altLang="ko-KR">
                <a:solidFill>
                  <a:srgbClr val="C00000"/>
                </a:solidFill>
              </a:rPr>
              <a:t>StandardScaler().</a:t>
            </a:r>
            <a:r>
              <a:rPr lang="en-US" altLang="ko-KR">
                <a:solidFill>
                  <a:srgbClr val="0070C0"/>
                </a:solidFill>
              </a:rPr>
              <a:t>fit(data.map(x =&gt; x.features))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scaler2 = new </a:t>
            </a:r>
            <a:r>
              <a:rPr lang="en-US" altLang="ko-KR">
                <a:solidFill>
                  <a:srgbClr val="C00000"/>
                </a:solidFill>
              </a:rPr>
              <a:t>StandardScaler(withMean = true, withStd = true)</a:t>
            </a:r>
            <a:r>
              <a:rPr lang="en-US" altLang="ko-KR">
                <a:solidFill>
                  <a:srgbClr val="0070C0"/>
                </a:solidFill>
              </a:rPr>
              <a:t>.fit(data.map(x =&gt; x.features))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data1 = data.map(x =&gt; LabeledPoint(x.label, scaler1.</a:t>
            </a:r>
            <a:r>
              <a:rPr lang="en-US" altLang="ko-KR">
                <a:solidFill>
                  <a:srgbClr val="C00000"/>
                </a:solidFill>
              </a:rPr>
              <a:t>transform</a:t>
            </a:r>
            <a:r>
              <a:rPr lang="en-US" altLang="ko-KR">
                <a:solidFill>
                  <a:srgbClr val="0070C0"/>
                </a:solidFill>
              </a:rPr>
              <a:t>(x.features)))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data2 = data.map(x =&gt; LabeledPoint(x.label, </a:t>
            </a:r>
            <a:r>
              <a:rPr lang="en-US" altLang="ko-KR" sz="1200">
                <a:solidFill>
                  <a:srgbClr val="0070C0"/>
                </a:solidFill>
              </a:rPr>
              <a:t>scaler2.</a:t>
            </a:r>
            <a:r>
              <a:rPr lang="en-US" altLang="ko-KR" sz="1200">
                <a:solidFill>
                  <a:srgbClr val="C00000"/>
                </a:solidFill>
              </a:rPr>
              <a:t>transform</a:t>
            </a:r>
            <a:r>
              <a:rPr lang="en-US" altLang="ko-KR" sz="1200">
                <a:solidFill>
                  <a:srgbClr val="0070C0"/>
                </a:solidFill>
              </a:rPr>
              <a:t>(Vectors.dense(x.features.toArray</a:t>
            </a:r>
            <a:r>
              <a:rPr lang="en-US" altLang="ko-KR" sz="1200" smtClean="0">
                <a:solidFill>
                  <a:srgbClr val="0070C0"/>
                </a:solidFill>
              </a:rPr>
              <a:t>))))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summary: MultivariateStatisticalSummary = Statistics.colStats(data.map(x =&gt; x.features))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summary1</a:t>
            </a:r>
            <a:r>
              <a:rPr lang="en-US" altLang="ko-KR">
                <a:solidFill>
                  <a:srgbClr val="0070C0"/>
                </a:solidFill>
              </a:rPr>
              <a:t>: MultivariateStatisticalSummary = Statistics.colStats(data1.map(x =&gt; x.features))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summary2: MultivariateStatisticalSummary = Statistics.colStats(data2.map(x =&gt; x.features))</a:t>
            </a:r>
          </a:p>
          <a:p>
            <a:pPr marL="0" indent="0">
              <a:buNone/>
            </a:pPr>
            <a:endParaRPr lang="en-US" altLang="ko-KR" sz="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47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변환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속성값 정량화 </a:t>
            </a:r>
            <a:r>
              <a:rPr lang="en-US" altLang="ko-KR" smtClean="0">
                <a:solidFill>
                  <a:srgbClr val="0070C0"/>
                </a:solidFill>
              </a:rPr>
              <a:t>: StandardScaler</a:t>
            </a:r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 </a:t>
            </a:r>
            <a:r>
              <a:rPr lang="en-US" altLang="ko-KR" sz="1200">
                <a:solidFill>
                  <a:srgbClr val="0070C0"/>
                </a:solidFill>
              </a:rPr>
              <a:t>summary.mean</a:t>
            </a:r>
          </a:p>
          <a:p>
            <a:pPr marL="0" indent="0">
              <a:buNone/>
            </a:pPr>
            <a:r>
              <a:rPr lang="en-US" altLang="ko-KR" sz="1200" b="0" smtClean="0"/>
              <a:t>[-</a:t>
            </a:r>
            <a:r>
              <a:rPr lang="en-US" altLang="ko-KR" sz="1200" b="0"/>
              <a:t>0.030983588171116905,-0.00661741108409053,0.11823713020843973</a:t>
            </a:r>
            <a:r>
              <a:rPr lang="en-US" altLang="ko-KR" sz="1200" b="0" smtClean="0"/>
              <a:t>,-0.01993077331580595,0.017840200894241987</a:t>
            </a:r>
            <a:r>
              <a:rPr lang="en-US" altLang="ko-KR" sz="1200" b="0"/>
              <a:t>,-0.024915030703527408,-0.029404560602868696,0.06691288828053416]</a:t>
            </a:r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</a:t>
            </a:r>
            <a:r>
              <a:rPr lang="en-US" altLang="ko-KR" sz="1200">
                <a:solidFill>
                  <a:srgbClr val="0070C0"/>
                </a:solidFill>
              </a:rPr>
              <a:t>summary1.mean</a:t>
            </a:r>
          </a:p>
          <a:p>
            <a:pPr marL="0" indent="0">
              <a:buNone/>
            </a:pPr>
            <a:r>
              <a:rPr lang="en-US" altLang="ko-KR" sz="1200" b="0" smtClean="0"/>
              <a:t>[-</a:t>
            </a:r>
            <a:r>
              <a:rPr lang="en-US" altLang="ko-KR" sz="1200" b="0"/>
              <a:t>0.029388629245711173,-0.005948318727428181,0.11733735411196436,-0.019755816802758758,0.017585582898541785,-0.024870818742510403,-0.029955039130781458,0.06440613582227006]</a:t>
            </a:r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</a:t>
            </a:r>
            <a:r>
              <a:rPr lang="en-US" altLang="ko-KR" sz="1200">
                <a:solidFill>
                  <a:srgbClr val="0070C0"/>
                </a:solidFill>
              </a:rPr>
              <a:t>summary2.mean</a:t>
            </a:r>
          </a:p>
          <a:p>
            <a:pPr marL="0" indent="0">
              <a:buNone/>
            </a:pPr>
            <a:r>
              <a:rPr lang="en-US" altLang="ko-KR" sz="1200" b="0" smtClean="0"/>
              <a:t>[</a:t>
            </a:r>
            <a:r>
              <a:rPr lang="en-US" altLang="ko-KR" sz="1200">
                <a:solidFill>
                  <a:srgbClr val="C00000"/>
                </a:solidFill>
              </a:rPr>
              <a:t>0.0</a:t>
            </a:r>
            <a:r>
              <a:rPr lang="en-US" altLang="ko-KR" sz="1200" b="0" smtClean="0"/>
              <a:t>, </a:t>
            </a:r>
            <a:r>
              <a:rPr lang="en-US" altLang="ko-KR" sz="1200" smtClean="0"/>
              <a:t>-</a:t>
            </a:r>
            <a:r>
              <a:rPr lang="en-US" altLang="ko-KR" sz="1200"/>
              <a:t>2.220446049250313</a:t>
            </a:r>
            <a:r>
              <a:rPr lang="en-US" altLang="ko-KR" sz="1200">
                <a:solidFill>
                  <a:srgbClr val="C00000"/>
                </a:solidFill>
              </a:rPr>
              <a:t>E-16</a:t>
            </a:r>
            <a:r>
              <a:rPr lang="en-US" altLang="ko-KR" sz="1200" b="0"/>
              <a:t>,1.1102230246251565</a:t>
            </a:r>
            <a:r>
              <a:rPr lang="en-US" altLang="ko-KR" sz="1200" b="0">
                <a:solidFill>
                  <a:srgbClr val="C00000"/>
                </a:solidFill>
              </a:rPr>
              <a:t>E-16</a:t>
            </a:r>
            <a:r>
              <a:rPr lang="en-US" altLang="ko-KR" sz="1200" b="0"/>
              <a:t>,1.1102230246251565E-16,5.551115123125783E-17,-1.1102230246251565E-16,1.1102230246251565E-16,2.220446049250313E-16</a:t>
            </a:r>
            <a:r>
              <a:rPr lang="en-US" altLang="ko-KR" sz="1200" b="0" smtClean="0"/>
              <a:t>]</a:t>
            </a:r>
          </a:p>
          <a:p>
            <a:pPr marL="0" indent="0">
              <a:buNone/>
            </a:pPr>
            <a:endParaRPr lang="en-US" altLang="ko-KR" sz="1200" b="0"/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</a:t>
            </a:r>
            <a:r>
              <a:rPr lang="en-US" altLang="ko-KR" sz="1200">
                <a:solidFill>
                  <a:srgbClr val="0070C0"/>
                </a:solidFill>
              </a:rPr>
              <a:t>summary.variance</a:t>
            </a:r>
          </a:p>
          <a:p>
            <a:pPr marL="0" indent="0">
              <a:buNone/>
            </a:pPr>
            <a:r>
              <a:rPr lang="en-US" altLang="ko-KR" sz="1200" b="0" smtClean="0"/>
              <a:t>[</a:t>
            </a:r>
            <a:r>
              <a:rPr lang="en-US" altLang="ko-KR" sz="1200" b="0"/>
              <a:t>1.111487960445174,1.2376212760140817,1.0153953695719211,1.0177903265464625,1.0291672192693442,1.0035584882413895,0.9635840566524871,1.079356884436503]</a:t>
            </a:r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</a:t>
            </a:r>
            <a:r>
              <a:rPr lang="en-US" altLang="ko-KR" sz="1200">
                <a:solidFill>
                  <a:srgbClr val="0070C0"/>
                </a:solidFill>
              </a:rPr>
              <a:t>summary1.variance</a:t>
            </a:r>
          </a:p>
          <a:p>
            <a:pPr marL="0" indent="0">
              <a:buNone/>
            </a:pPr>
            <a:r>
              <a:rPr lang="en-US" altLang="ko-KR" sz="1200" b="0" smtClean="0"/>
              <a:t>[</a:t>
            </a:r>
            <a:r>
              <a:rPr lang="en-US" altLang="ko-KR" sz="1200" b="0"/>
              <a:t>1.0,1.0,1.0,0.9999999999999998,1.0,1.0000000000000004,0.9999999999999998,1.0000000000000004]</a:t>
            </a:r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</a:t>
            </a:r>
            <a:r>
              <a:rPr lang="en-US" altLang="ko-KR" sz="1200">
                <a:solidFill>
                  <a:srgbClr val="0070C0"/>
                </a:solidFill>
              </a:rPr>
              <a:t>summary2.variance</a:t>
            </a:r>
          </a:p>
          <a:p>
            <a:pPr marL="0" indent="0">
              <a:buNone/>
            </a:pPr>
            <a:r>
              <a:rPr lang="en-US" altLang="ko-KR" sz="1200" b="0" smtClean="0"/>
              <a:t>[</a:t>
            </a:r>
            <a:r>
              <a:rPr lang="en-US" altLang="ko-KR" sz="1200" b="0"/>
              <a:t>1.0,1.0,1.0,0.9999999999999996,1.0000000000000004,1.0000000000000002,0.9999999999999996,1.0000000000000004</a:t>
            </a:r>
            <a:r>
              <a:rPr lang="en-US" altLang="ko-KR" sz="1200" b="0" smtClean="0"/>
              <a:t>]</a:t>
            </a:r>
            <a:endParaRPr lang="en-US" altLang="ko-KR" sz="1200" b="0"/>
          </a:p>
        </p:txBody>
      </p:sp>
    </p:spTree>
    <p:extLst>
      <p:ext uri="{BB962C8B-B14F-4D97-AF65-F5344CB8AC3E}">
        <p14:creationId xmlns:p14="http://schemas.microsoft.com/office/powerpoint/2010/main" val="41371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Spark </a:t>
            </a:r>
            <a:r>
              <a:rPr lang="ko-KR" altLang="en-US" sz="4400" smtClean="0">
                <a:solidFill>
                  <a:srgbClr val="000000"/>
                </a:solidFill>
              </a:rPr>
              <a:t>머신러닝</a:t>
            </a:r>
            <a:endParaRPr lang="en-US" altLang="ko-KR" sz="440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4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rgbClr val="000000"/>
                </a:solidFill>
              </a:rPr>
              <a:t>2.MultiClass Classification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5_Office 테마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4_Office 테마">
  <a:themeElements>
    <a:clrScheme name="16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6350">
          <a:solidFill>
            <a:schemeClr val="tx1"/>
          </a:solidFill>
          <a:round/>
          <a:headEnd/>
          <a:tailEnd type="triangle" w="med" len="med"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lIns="88642" tIns="0" rIns="88642" bIns="0" anchor="ctr"/>
      <a:lstStyle>
        <a:defPPr>
          <a:defRPr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  <a:cs typeface="JBold" pitchFamily="18" charset="-127"/>
          </a:defRPr>
        </a:defPPr>
      </a:lstStyle>
    </a:spDef>
    <a:lnDef>
      <a:spPr>
        <a:ln w="9525"/>
        <a:effectLst>
          <a:outerShdw blurRad="40000" sx="1000" sy="1000" rotWithShape="0">
            <a:srgbClr val="000000"/>
          </a:outerShdw>
        </a:effectLst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7_Office 테마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0_Office 테마">
  <a:themeElements>
    <a:clrScheme name="14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2908</TotalTime>
  <Words>12569</Words>
  <Application>Microsoft Office PowerPoint</Application>
  <PresentationFormat>A4 용지(210x297mm)</PresentationFormat>
  <Paragraphs>2530</Paragraphs>
  <Slides>124</Slides>
  <Notes>110</Notes>
  <HiddenSlides>0</HiddenSlides>
  <MMClips>0</MMClips>
  <ScaleCrop>false</ScaleCrop>
  <HeadingPairs>
    <vt:vector size="4" baseType="variant">
      <vt:variant>
        <vt:lpstr>테마</vt:lpstr>
      </vt:variant>
      <vt:variant>
        <vt:i4>8</vt:i4>
      </vt:variant>
      <vt:variant>
        <vt:lpstr>슬라이드 제목</vt:lpstr>
      </vt:variant>
      <vt:variant>
        <vt:i4>124</vt:i4>
      </vt:variant>
    </vt:vector>
  </HeadingPairs>
  <TitlesOfParts>
    <vt:vector size="132" baseType="lpstr">
      <vt:lpstr>디자인 사용자 지정</vt:lpstr>
      <vt:lpstr>15_Office 테마</vt:lpstr>
      <vt:lpstr>1_디자인 사용자 지정</vt:lpstr>
      <vt:lpstr>24_Office 테마</vt:lpstr>
      <vt:lpstr>Office Theme</vt:lpstr>
      <vt:lpstr>18_Office 테마</vt:lpstr>
      <vt:lpstr>2_디자인 사용자 지정</vt:lpstr>
      <vt:lpstr>20_Office 테마</vt:lpstr>
      <vt:lpstr>빅데이터와 인공지능</vt:lpstr>
      <vt:lpstr>PowerPoint 프레젠테이션</vt:lpstr>
      <vt:lpstr>이세돌 vs 알파고</vt:lpstr>
      <vt:lpstr>이세돌 vs 알파고</vt:lpstr>
      <vt:lpstr>확률 : 경우의 수</vt:lpstr>
      <vt:lpstr>확률 : 경우의 수</vt:lpstr>
      <vt:lpstr>PowerPoint 프레젠테이션</vt:lpstr>
      <vt:lpstr>귀신아 이기자!</vt:lpstr>
      <vt:lpstr>귀신아 이기자!</vt:lpstr>
      <vt:lpstr>귀신아 이기자!</vt:lpstr>
      <vt:lpstr>PowerPoint 프레젠테이션</vt:lpstr>
      <vt:lpstr>클라우드(가상화)</vt:lpstr>
      <vt:lpstr>클라우드 업계 현황</vt:lpstr>
      <vt:lpstr>클라우드</vt:lpstr>
      <vt:lpstr>구글 데이터 센터 : 클러스터 </vt:lpstr>
      <vt:lpstr>서버 가상화</vt:lpstr>
      <vt:lpstr>스토리지 &amp; 네트워크 가상화</vt:lpstr>
      <vt:lpstr>서비스 프로비저닝</vt:lpstr>
      <vt:lpstr>자원 유틸리티</vt:lpstr>
      <vt:lpstr>VDI (Virtual Descktop Infrastructure)</vt:lpstr>
      <vt:lpstr>VDI (Virtual Descktop Infrastructure)</vt:lpstr>
      <vt:lpstr>오픈스택 : 대표적인 오픈소스 클라우드 기술</vt:lpstr>
      <vt:lpstr>오픈스택</vt:lpstr>
      <vt:lpstr>IaaS Market Place</vt:lpstr>
      <vt:lpstr>PaaS Market Place</vt:lpstr>
      <vt:lpstr>PaaS Market Place</vt:lpstr>
      <vt:lpstr>급하다.. 급해! - 빨리 계산하기</vt:lpstr>
      <vt:lpstr>분산병렬처리( MapReduce )</vt:lpstr>
      <vt:lpstr>분산병렬처리</vt:lpstr>
      <vt:lpstr>기계학습의 원리</vt:lpstr>
      <vt:lpstr>기계학습의 분류</vt:lpstr>
      <vt:lpstr>딥러닝 관련 분야</vt:lpstr>
      <vt:lpstr>뇌와 인공신경망</vt:lpstr>
      <vt:lpstr>심층신경망(Deep Neural Networks, DNN)</vt:lpstr>
      <vt:lpstr>딥러닝의 역사</vt:lpstr>
      <vt:lpstr>인공지능</vt:lpstr>
      <vt:lpstr>인지컴퓨팅</vt:lpstr>
      <vt:lpstr>인지컴퓨팅</vt:lpstr>
      <vt:lpstr>제4차 산업혁명</vt:lpstr>
      <vt:lpstr>복잡계</vt:lpstr>
      <vt:lpstr>PowerPoint 프레젠테이션</vt:lpstr>
      <vt:lpstr>Host 운영체제 &amp; 분산 운영체제 &amp; 대용량 데이터 처리/분석 기술</vt:lpstr>
      <vt:lpstr>프로그래밍 언어</vt:lpstr>
      <vt:lpstr>함수형 언어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IV. 통계/데이터마이닝/머신러닝</vt:lpstr>
      <vt:lpstr>PowerPoint 프레젠테이션</vt:lpstr>
      <vt:lpstr>PowerPoint 프레젠테이션</vt:lpstr>
      <vt:lpstr>V-1. 분석 기술의 발전</vt:lpstr>
      <vt:lpstr>V-2. Spark의 등장  </vt:lpstr>
      <vt:lpstr>V-2. Spark의 등장  </vt:lpstr>
      <vt:lpstr>Spark vs Hadoop : Word Count Example</vt:lpstr>
      <vt:lpstr>Data Process Model   </vt:lpstr>
      <vt:lpstr>Data Process Model </vt:lpstr>
      <vt:lpstr>성능 : Logistic Regression  </vt:lpstr>
      <vt:lpstr>PowerPoint 프레젠테이션</vt:lpstr>
      <vt:lpstr>Spark 기반 다양한 분석 </vt:lpstr>
      <vt:lpstr>V-2. Spark의 등장</vt:lpstr>
      <vt:lpstr>V-3. Spark 환경</vt:lpstr>
      <vt:lpstr>V-3. Spark 환경</vt:lpstr>
      <vt:lpstr>V-3. Spark 환경</vt:lpstr>
      <vt:lpstr>V-3. Spark 환경</vt:lpstr>
      <vt:lpstr>PowerPoint 프레젠테이션</vt:lpstr>
      <vt:lpstr>VI-1. 머신러닝 아키텍처</vt:lpstr>
      <vt:lpstr>VI-1. 머신러닝 아키텍처</vt:lpstr>
      <vt:lpstr>VI-1. 머신러닝 아키텍처</vt:lpstr>
      <vt:lpstr>VI-1. 머신러닝 아키텍처</vt:lpstr>
      <vt:lpstr>VI-2. Spark MLlib Example</vt:lpstr>
      <vt:lpstr>VI-2. Spark MLlib Example</vt:lpstr>
      <vt:lpstr>VI-2. Spark MLlib Example</vt:lpstr>
      <vt:lpstr>VI-2. Spark MLlib Example</vt:lpstr>
      <vt:lpstr>VI-2. Spark MLlib Example</vt:lpstr>
      <vt:lpstr>PowerPoint 프레젠테이션</vt:lpstr>
      <vt:lpstr>PowerPoint 프레젠테이션</vt:lpstr>
      <vt:lpstr>1. Data Model</vt:lpstr>
      <vt:lpstr>1. Data Model</vt:lpstr>
      <vt:lpstr>1. Data Model</vt:lpstr>
      <vt:lpstr>1. Data Model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PowerPoint 프레젠테이션</vt:lpstr>
      <vt:lpstr>2.MultiClass Classification</vt:lpstr>
      <vt:lpstr>2.MultiClass Classification</vt:lpstr>
      <vt:lpstr>2.MultiClass Classification</vt:lpstr>
      <vt:lpstr>2.MultiClass Classification</vt:lpstr>
      <vt:lpstr>2.MultiClass Classification</vt:lpstr>
      <vt:lpstr>PowerPoint 프레젠테이션</vt:lpstr>
      <vt:lpstr>3.Regression</vt:lpstr>
      <vt:lpstr>3.Regression</vt:lpstr>
      <vt:lpstr>3.Regression</vt:lpstr>
      <vt:lpstr>3.Regression</vt:lpstr>
      <vt:lpstr>3.Regression</vt:lpstr>
      <vt:lpstr>3.Regression</vt:lpstr>
      <vt:lpstr>3.Regression</vt:lpstr>
      <vt:lpstr>PowerPoint 프레젠테이션</vt:lpstr>
      <vt:lpstr>4.Clustering</vt:lpstr>
      <vt:lpstr>4.Clustering</vt:lpstr>
      <vt:lpstr>4.Clustering</vt:lpstr>
      <vt:lpstr>4.Clustering</vt:lpstr>
      <vt:lpstr>4.Clustering</vt:lpstr>
      <vt:lpstr>4.Clustering</vt:lpstr>
      <vt:lpstr>PowerPoint 프레젠테이션</vt:lpstr>
      <vt:lpstr>1. 인공지능의 현재와 미래</vt:lpstr>
      <vt:lpstr>1. 인공지능의 현재와 미래</vt:lpstr>
      <vt:lpstr>1. 인공지능의 현재와 미래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빅데이타 개발자 과정</dc:title>
  <dc:creator>장형석</dc:creator>
  <cp:lastModifiedBy>hsjang</cp:lastModifiedBy>
  <cp:revision>273</cp:revision>
  <dcterms:created xsi:type="dcterms:W3CDTF">2012-04-02T02:40:52Z</dcterms:created>
  <dcterms:modified xsi:type="dcterms:W3CDTF">2016-06-23T09:05:44Z</dcterms:modified>
</cp:coreProperties>
</file>